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0" r:id="rId1"/>
  </p:sldMasterIdLst>
  <p:notesMasterIdLst>
    <p:notesMasterId r:id="rId84"/>
  </p:notesMasterIdLst>
  <p:sldIdLst>
    <p:sldId id="537" r:id="rId2"/>
    <p:sldId id="538" r:id="rId3"/>
    <p:sldId id="539" r:id="rId4"/>
    <p:sldId id="534" r:id="rId5"/>
    <p:sldId id="524" r:id="rId6"/>
    <p:sldId id="525" r:id="rId7"/>
    <p:sldId id="526" r:id="rId8"/>
    <p:sldId id="527" r:id="rId9"/>
    <p:sldId id="607" r:id="rId10"/>
    <p:sldId id="563" r:id="rId11"/>
    <p:sldId id="530" r:id="rId12"/>
    <p:sldId id="532" r:id="rId13"/>
    <p:sldId id="564" r:id="rId14"/>
    <p:sldId id="565" r:id="rId15"/>
    <p:sldId id="566" r:id="rId16"/>
    <p:sldId id="567" r:id="rId17"/>
    <p:sldId id="568" r:id="rId18"/>
    <p:sldId id="569" r:id="rId19"/>
    <p:sldId id="570" r:id="rId20"/>
    <p:sldId id="571" r:id="rId21"/>
    <p:sldId id="572" r:id="rId22"/>
    <p:sldId id="573" r:id="rId23"/>
    <p:sldId id="574" r:id="rId24"/>
    <p:sldId id="575" r:id="rId25"/>
    <p:sldId id="593" r:id="rId26"/>
    <p:sldId id="594" r:id="rId27"/>
    <p:sldId id="595" r:id="rId28"/>
    <p:sldId id="596" r:id="rId29"/>
    <p:sldId id="597" r:id="rId30"/>
    <p:sldId id="598" r:id="rId31"/>
    <p:sldId id="599" r:id="rId32"/>
    <p:sldId id="600" r:id="rId33"/>
    <p:sldId id="601" r:id="rId34"/>
    <p:sldId id="602" r:id="rId35"/>
    <p:sldId id="603" r:id="rId36"/>
    <p:sldId id="604" r:id="rId37"/>
    <p:sldId id="605" r:id="rId38"/>
    <p:sldId id="533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8" r:id="rId48"/>
    <p:sldId id="609" r:id="rId49"/>
    <p:sldId id="610" r:id="rId50"/>
    <p:sldId id="611" r:id="rId51"/>
    <p:sldId id="612" r:id="rId52"/>
    <p:sldId id="613" r:id="rId53"/>
    <p:sldId id="614" r:id="rId54"/>
    <p:sldId id="615" r:id="rId55"/>
    <p:sldId id="616" r:id="rId56"/>
    <p:sldId id="617" r:id="rId57"/>
    <p:sldId id="618" r:id="rId58"/>
    <p:sldId id="619" r:id="rId59"/>
    <p:sldId id="620" r:id="rId60"/>
    <p:sldId id="621" r:id="rId61"/>
    <p:sldId id="622" r:id="rId62"/>
    <p:sldId id="623" r:id="rId63"/>
    <p:sldId id="624" r:id="rId64"/>
    <p:sldId id="625" r:id="rId65"/>
    <p:sldId id="626" r:id="rId66"/>
    <p:sldId id="627" r:id="rId67"/>
    <p:sldId id="628" r:id="rId68"/>
    <p:sldId id="629" r:id="rId69"/>
    <p:sldId id="630" r:id="rId70"/>
    <p:sldId id="541" r:id="rId71"/>
    <p:sldId id="588" r:id="rId72"/>
    <p:sldId id="608" r:id="rId73"/>
    <p:sldId id="591" r:id="rId74"/>
    <p:sldId id="592" r:id="rId75"/>
    <p:sldId id="631" r:id="rId76"/>
    <p:sldId id="632" r:id="rId77"/>
    <p:sldId id="606" r:id="rId78"/>
    <p:sldId id="551" r:id="rId79"/>
    <p:sldId id="554" r:id="rId80"/>
    <p:sldId id="559" r:id="rId81"/>
    <p:sldId id="589" r:id="rId82"/>
    <p:sldId id="560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1"/>
      </a:buClr>
      <a:buSzPct val="80000"/>
      <a:buFont typeface="Wingdings 2" pitchFamily="18" charset="2"/>
      <a:buChar char=""/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1"/>
      </a:buClr>
      <a:buSzPct val="80000"/>
      <a:buFont typeface="Wingdings 2" pitchFamily="18" charset="2"/>
      <a:buChar char=""/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1"/>
      </a:buClr>
      <a:buSzPct val="80000"/>
      <a:buFont typeface="Wingdings 2" pitchFamily="18" charset="2"/>
      <a:buChar char=""/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1"/>
      </a:buClr>
      <a:buSzPct val="80000"/>
      <a:buFont typeface="Wingdings 2" pitchFamily="18" charset="2"/>
      <a:buChar char=""/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1"/>
      </a:buClr>
      <a:buSzPct val="80000"/>
      <a:buFont typeface="Wingdings 2" pitchFamily="18" charset="2"/>
      <a:buChar char=""/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shiba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CC6600"/>
    <a:srgbClr val="FFFF99"/>
    <a:srgbClr val="9999FF"/>
    <a:srgbClr val="9900FF"/>
    <a:srgbClr val="CC66FF"/>
    <a:srgbClr val="CC0066"/>
    <a:srgbClr val="CCFFCC"/>
    <a:srgbClr val="CC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樣式 1 - 輔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1" autoAdjust="0"/>
    <p:restoredTop sz="96448" autoAdjust="0"/>
  </p:normalViewPr>
  <p:slideViewPr>
    <p:cSldViewPr showGuides="1">
      <p:cViewPr>
        <p:scale>
          <a:sx n="73" d="100"/>
          <a:sy n="73" d="100"/>
        </p:scale>
        <p:origin x="-12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AACFD-3E7A-401E-9141-492B235C7BDB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</dgm:pt>
    <dgm:pt modelId="{9943B915-0D14-47EE-87BF-F9D952C4E5D1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sz="2400" dirty="0" smtClean="0"/>
            <a:t>RSVP</a:t>
          </a:r>
          <a:endParaRPr lang="zh-TW" altLang="en-US" sz="2400" dirty="0"/>
        </a:p>
      </dgm:t>
    </dgm:pt>
    <dgm:pt modelId="{A98BE54A-E960-4B8F-B40A-220C19E49E64}" type="parTrans" cxnId="{FF749DED-9C33-4124-816E-07C6FFFD78CE}">
      <dgm:prSet/>
      <dgm:spPr/>
      <dgm:t>
        <a:bodyPr/>
        <a:lstStyle/>
        <a:p>
          <a:endParaRPr lang="zh-TW" altLang="en-US" sz="3200"/>
        </a:p>
      </dgm:t>
    </dgm:pt>
    <dgm:pt modelId="{E299B7E1-F8DD-4EF3-AF65-84BAC668C60E}" type="sibTrans" cxnId="{FF749DED-9C33-4124-816E-07C6FFFD78CE}">
      <dgm:prSet/>
      <dgm:spPr/>
      <dgm:t>
        <a:bodyPr/>
        <a:lstStyle/>
        <a:p>
          <a:endParaRPr lang="zh-TW" altLang="en-US" sz="3200"/>
        </a:p>
      </dgm:t>
    </dgm:pt>
    <dgm:pt modelId="{A1518D18-B582-45CA-B12A-A89874624A7E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sz="1200" dirty="0" smtClean="0"/>
            <a:t>$</a:t>
          </a:r>
          <a:endParaRPr lang="zh-TW" altLang="en-US" sz="1200" dirty="0"/>
        </a:p>
      </dgm:t>
    </dgm:pt>
    <dgm:pt modelId="{3B42258A-329E-408F-B27D-C5BB20BBB9AC}" type="parTrans" cxnId="{AF348856-A2ED-4257-864B-CBFB0E622DFA}">
      <dgm:prSet/>
      <dgm:spPr/>
      <dgm:t>
        <a:bodyPr/>
        <a:lstStyle/>
        <a:p>
          <a:endParaRPr lang="zh-TW" altLang="en-US" sz="3200"/>
        </a:p>
      </dgm:t>
    </dgm:pt>
    <dgm:pt modelId="{CC674792-8663-47B2-912D-46D3C784DF4C}" type="sibTrans" cxnId="{AF348856-A2ED-4257-864B-CBFB0E622DFA}">
      <dgm:prSet/>
      <dgm:spPr/>
      <dgm:t>
        <a:bodyPr/>
        <a:lstStyle/>
        <a:p>
          <a:endParaRPr lang="zh-TW" altLang="en-US" sz="3200"/>
        </a:p>
      </dgm:t>
    </dgm:pt>
    <dgm:pt modelId="{9F2DD20E-2A8F-4B1C-80C6-70384252ED72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sz="1200" dirty="0" smtClean="0"/>
            <a:t>Shopping</a:t>
          </a:r>
          <a:endParaRPr lang="zh-TW" altLang="en-US" sz="1200" dirty="0"/>
        </a:p>
      </dgm:t>
    </dgm:pt>
    <dgm:pt modelId="{5C005430-E5A0-41DD-AAB4-A6A761DD61D3}" type="parTrans" cxnId="{EAD481F9-EC74-4358-9F04-85A5CA3ACAA6}">
      <dgm:prSet/>
      <dgm:spPr/>
      <dgm:t>
        <a:bodyPr/>
        <a:lstStyle/>
        <a:p>
          <a:endParaRPr lang="zh-TW" altLang="en-US" sz="3200"/>
        </a:p>
      </dgm:t>
    </dgm:pt>
    <dgm:pt modelId="{0AC75E4D-C2BE-4772-9085-A638DE5EBF89}" type="sibTrans" cxnId="{EAD481F9-EC74-4358-9F04-85A5CA3ACAA6}">
      <dgm:prSet/>
      <dgm:spPr/>
      <dgm:t>
        <a:bodyPr/>
        <a:lstStyle/>
        <a:p>
          <a:endParaRPr lang="zh-TW" altLang="en-US" sz="3200"/>
        </a:p>
      </dgm:t>
    </dgm:pt>
    <dgm:pt modelId="{B6542513-7BF5-4E9E-B6A9-E02A934F7E00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sz="2400" dirty="0" smtClean="0"/>
            <a:t>Net</a:t>
          </a:r>
        </a:p>
        <a:p>
          <a:r>
            <a:rPr lang="en-US" altLang="zh-TW" sz="2400" dirty="0" smtClean="0"/>
            <a:t>work</a:t>
          </a:r>
          <a:endParaRPr lang="zh-TW" altLang="en-US" sz="2400" dirty="0"/>
        </a:p>
      </dgm:t>
    </dgm:pt>
    <dgm:pt modelId="{44D02690-F4FD-4321-8DB2-56D9E3539F52}" type="parTrans" cxnId="{66525F45-E87C-49BD-9A8F-B42710078B4E}">
      <dgm:prSet/>
      <dgm:spPr/>
      <dgm:t>
        <a:bodyPr/>
        <a:lstStyle/>
        <a:p>
          <a:endParaRPr lang="zh-TW" altLang="en-US" sz="3200"/>
        </a:p>
      </dgm:t>
    </dgm:pt>
    <dgm:pt modelId="{4BE3A88B-65FA-4675-9F67-A6AE6B96C671}" type="sibTrans" cxnId="{66525F45-E87C-49BD-9A8F-B42710078B4E}">
      <dgm:prSet/>
      <dgm:spPr/>
      <dgm:t>
        <a:bodyPr/>
        <a:lstStyle/>
        <a:p>
          <a:endParaRPr lang="zh-TW" altLang="en-US" sz="3200"/>
        </a:p>
      </dgm:t>
    </dgm:pt>
    <dgm:pt modelId="{2B83EE7A-C21A-4AF7-96B0-DC189299366F}" type="pres">
      <dgm:prSet presAssocID="{900AACFD-3E7A-401E-9141-492B235C7BDB}" presName="diagram" presStyleCnt="0">
        <dgm:presLayoutVars>
          <dgm:dir/>
          <dgm:resizeHandles/>
        </dgm:presLayoutVars>
      </dgm:prSet>
      <dgm:spPr/>
    </dgm:pt>
    <dgm:pt modelId="{5B696411-7399-42E8-B157-A81F8291CD40}" type="pres">
      <dgm:prSet presAssocID="{9943B915-0D14-47EE-87BF-F9D952C4E5D1}" presName="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E3917-07F3-4B7A-B7F2-834079DAD293}" type="pres">
      <dgm:prSet presAssocID="{E299B7E1-F8DD-4EF3-AF65-84BAC668C60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007F9BB-2434-4D48-98E9-EE454370D3C6}" type="pres">
      <dgm:prSet presAssocID="{A1518D18-B582-45CA-B12A-A89874624A7E}" presName="middleNode" presStyleCnt="0"/>
      <dgm:spPr/>
    </dgm:pt>
    <dgm:pt modelId="{49379054-C1A1-4E89-B083-446DA08A976D}" type="pres">
      <dgm:prSet presAssocID="{A1518D18-B582-45CA-B12A-A89874624A7E}" presName="padding" presStyleLbl="node1" presStyleIdx="0" presStyleCnt="4"/>
      <dgm:spPr/>
    </dgm:pt>
    <dgm:pt modelId="{14F23C43-378D-4EE6-B987-3DCEA8DA5894}" type="pres">
      <dgm:prSet presAssocID="{A1518D18-B582-45CA-B12A-A89874624A7E}" presName="shap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3861A9-48F7-4718-9738-9B21AB654DB9}" type="pres">
      <dgm:prSet presAssocID="{CC674792-8663-47B2-912D-46D3C784DF4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138B978-CEED-48EF-8FCA-5740E5B516C7}" type="pres">
      <dgm:prSet presAssocID="{9F2DD20E-2A8F-4B1C-80C6-70384252ED72}" presName="middleNode" presStyleCnt="0"/>
      <dgm:spPr/>
    </dgm:pt>
    <dgm:pt modelId="{98195C77-F126-4270-95E8-7F7AD0BBC50B}" type="pres">
      <dgm:prSet presAssocID="{9F2DD20E-2A8F-4B1C-80C6-70384252ED72}" presName="padding" presStyleLbl="node1" presStyleIdx="1" presStyleCnt="4"/>
      <dgm:spPr/>
    </dgm:pt>
    <dgm:pt modelId="{0DBF2806-B78C-403D-A291-B50F03DD787D}" type="pres">
      <dgm:prSet presAssocID="{9F2DD20E-2A8F-4B1C-80C6-70384252ED72}" presName="shap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A9DDA-8944-45AD-ACD7-88F453F3E5E8}" type="pres">
      <dgm:prSet presAssocID="{0AC75E4D-C2BE-4772-9085-A638DE5EBF8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38268A6D-BFFB-4774-A075-C021904B6E4B}" type="pres">
      <dgm:prSet presAssocID="{B6542513-7BF5-4E9E-B6A9-E02A934F7E00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7234AFB-28AD-47B4-92B1-089F2E98D035}" type="presOf" srcId="{CC674792-8663-47B2-912D-46D3C784DF4C}" destId="{793861A9-48F7-4718-9738-9B21AB654DB9}" srcOrd="0" destOrd="0" presId="urn:microsoft.com/office/officeart/2005/8/layout/bProcess2"/>
    <dgm:cxn modelId="{472EB5A7-E6BD-4ECF-9A77-95494BFE1282}" type="presOf" srcId="{E299B7E1-F8DD-4EF3-AF65-84BAC668C60E}" destId="{CBAE3917-07F3-4B7A-B7F2-834079DAD293}" srcOrd="0" destOrd="0" presId="urn:microsoft.com/office/officeart/2005/8/layout/bProcess2"/>
    <dgm:cxn modelId="{EAD481F9-EC74-4358-9F04-85A5CA3ACAA6}" srcId="{900AACFD-3E7A-401E-9141-492B235C7BDB}" destId="{9F2DD20E-2A8F-4B1C-80C6-70384252ED72}" srcOrd="2" destOrd="0" parTransId="{5C005430-E5A0-41DD-AAB4-A6A761DD61D3}" sibTransId="{0AC75E4D-C2BE-4772-9085-A638DE5EBF89}"/>
    <dgm:cxn modelId="{AB1993A2-1EB5-4940-9487-229A919F1B10}" type="presOf" srcId="{9F2DD20E-2A8F-4B1C-80C6-70384252ED72}" destId="{0DBF2806-B78C-403D-A291-B50F03DD787D}" srcOrd="0" destOrd="0" presId="urn:microsoft.com/office/officeart/2005/8/layout/bProcess2"/>
    <dgm:cxn modelId="{7FB7A9E3-3A30-4185-BEB1-945CF22FFE07}" type="presOf" srcId="{9943B915-0D14-47EE-87BF-F9D952C4E5D1}" destId="{5B696411-7399-42E8-B157-A81F8291CD40}" srcOrd="0" destOrd="0" presId="urn:microsoft.com/office/officeart/2005/8/layout/bProcess2"/>
    <dgm:cxn modelId="{66525F45-E87C-49BD-9A8F-B42710078B4E}" srcId="{900AACFD-3E7A-401E-9141-492B235C7BDB}" destId="{B6542513-7BF5-4E9E-B6A9-E02A934F7E00}" srcOrd="3" destOrd="0" parTransId="{44D02690-F4FD-4321-8DB2-56D9E3539F52}" sibTransId="{4BE3A88B-65FA-4675-9F67-A6AE6B96C671}"/>
    <dgm:cxn modelId="{7670099B-8DD1-40F3-AA60-586E1879E6AA}" type="presOf" srcId="{A1518D18-B582-45CA-B12A-A89874624A7E}" destId="{14F23C43-378D-4EE6-B987-3DCEA8DA5894}" srcOrd="0" destOrd="0" presId="urn:microsoft.com/office/officeart/2005/8/layout/bProcess2"/>
    <dgm:cxn modelId="{FF749DED-9C33-4124-816E-07C6FFFD78CE}" srcId="{900AACFD-3E7A-401E-9141-492B235C7BDB}" destId="{9943B915-0D14-47EE-87BF-F9D952C4E5D1}" srcOrd="0" destOrd="0" parTransId="{A98BE54A-E960-4B8F-B40A-220C19E49E64}" sibTransId="{E299B7E1-F8DD-4EF3-AF65-84BAC668C60E}"/>
    <dgm:cxn modelId="{89E53D1B-C84A-4EF1-BD49-2BD898441C6E}" type="presOf" srcId="{900AACFD-3E7A-401E-9141-492B235C7BDB}" destId="{2B83EE7A-C21A-4AF7-96B0-DC189299366F}" srcOrd="0" destOrd="0" presId="urn:microsoft.com/office/officeart/2005/8/layout/bProcess2"/>
    <dgm:cxn modelId="{E339540C-ADAD-4D18-B073-7172CACBC22A}" type="presOf" srcId="{0AC75E4D-C2BE-4772-9085-A638DE5EBF89}" destId="{24CA9DDA-8944-45AD-ACD7-88F453F3E5E8}" srcOrd="0" destOrd="0" presId="urn:microsoft.com/office/officeart/2005/8/layout/bProcess2"/>
    <dgm:cxn modelId="{AF348856-A2ED-4257-864B-CBFB0E622DFA}" srcId="{900AACFD-3E7A-401E-9141-492B235C7BDB}" destId="{A1518D18-B582-45CA-B12A-A89874624A7E}" srcOrd="1" destOrd="0" parTransId="{3B42258A-329E-408F-B27D-C5BB20BBB9AC}" sibTransId="{CC674792-8663-47B2-912D-46D3C784DF4C}"/>
    <dgm:cxn modelId="{7A9B4036-E493-4725-8928-CFC73D774FB7}" type="presOf" srcId="{B6542513-7BF5-4E9E-B6A9-E02A934F7E00}" destId="{38268A6D-BFFB-4774-A075-C021904B6E4B}" srcOrd="0" destOrd="0" presId="urn:microsoft.com/office/officeart/2005/8/layout/bProcess2"/>
    <dgm:cxn modelId="{2252F63B-ABD6-4456-B962-2DE4A99C3589}" type="presParOf" srcId="{2B83EE7A-C21A-4AF7-96B0-DC189299366F}" destId="{5B696411-7399-42E8-B157-A81F8291CD40}" srcOrd="0" destOrd="0" presId="urn:microsoft.com/office/officeart/2005/8/layout/bProcess2"/>
    <dgm:cxn modelId="{85DD3C79-8AC1-4601-99E4-561DCCA08154}" type="presParOf" srcId="{2B83EE7A-C21A-4AF7-96B0-DC189299366F}" destId="{CBAE3917-07F3-4B7A-B7F2-834079DAD293}" srcOrd="1" destOrd="0" presId="urn:microsoft.com/office/officeart/2005/8/layout/bProcess2"/>
    <dgm:cxn modelId="{FB9ED759-4AC2-418C-AEE4-6FFCC85CF137}" type="presParOf" srcId="{2B83EE7A-C21A-4AF7-96B0-DC189299366F}" destId="{7007F9BB-2434-4D48-98E9-EE454370D3C6}" srcOrd="2" destOrd="0" presId="urn:microsoft.com/office/officeart/2005/8/layout/bProcess2"/>
    <dgm:cxn modelId="{1BA82C67-F1CA-4973-A5C3-1469AC444BBB}" type="presParOf" srcId="{7007F9BB-2434-4D48-98E9-EE454370D3C6}" destId="{49379054-C1A1-4E89-B083-446DA08A976D}" srcOrd="0" destOrd="0" presId="urn:microsoft.com/office/officeart/2005/8/layout/bProcess2"/>
    <dgm:cxn modelId="{AEE0E555-44DF-4159-923D-E865902787BE}" type="presParOf" srcId="{7007F9BB-2434-4D48-98E9-EE454370D3C6}" destId="{14F23C43-378D-4EE6-B987-3DCEA8DA5894}" srcOrd="1" destOrd="0" presId="urn:microsoft.com/office/officeart/2005/8/layout/bProcess2"/>
    <dgm:cxn modelId="{3B2F49C2-35C8-4D01-9940-B8EE92EF9CBB}" type="presParOf" srcId="{2B83EE7A-C21A-4AF7-96B0-DC189299366F}" destId="{793861A9-48F7-4718-9738-9B21AB654DB9}" srcOrd="3" destOrd="0" presId="urn:microsoft.com/office/officeart/2005/8/layout/bProcess2"/>
    <dgm:cxn modelId="{A3CBD20F-7F12-4BD7-A607-959F05BA15CF}" type="presParOf" srcId="{2B83EE7A-C21A-4AF7-96B0-DC189299366F}" destId="{4138B978-CEED-48EF-8FCA-5740E5B516C7}" srcOrd="4" destOrd="0" presId="urn:microsoft.com/office/officeart/2005/8/layout/bProcess2"/>
    <dgm:cxn modelId="{35551503-4319-468A-B087-1DE1F7D01075}" type="presParOf" srcId="{4138B978-CEED-48EF-8FCA-5740E5B516C7}" destId="{98195C77-F126-4270-95E8-7F7AD0BBC50B}" srcOrd="0" destOrd="0" presId="urn:microsoft.com/office/officeart/2005/8/layout/bProcess2"/>
    <dgm:cxn modelId="{1EEF9816-D631-4D16-BA24-785E38983DA6}" type="presParOf" srcId="{4138B978-CEED-48EF-8FCA-5740E5B516C7}" destId="{0DBF2806-B78C-403D-A291-B50F03DD787D}" srcOrd="1" destOrd="0" presId="urn:microsoft.com/office/officeart/2005/8/layout/bProcess2"/>
    <dgm:cxn modelId="{F47FEB76-C280-49D8-8127-6178CD5B4F75}" type="presParOf" srcId="{2B83EE7A-C21A-4AF7-96B0-DC189299366F}" destId="{24CA9DDA-8944-45AD-ACD7-88F453F3E5E8}" srcOrd="5" destOrd="0" presId="urn:microsoft.com/office/officeart/2005/8/layout/bProcess2"/>
    <dgm:cxn modelId="{38E69446-792C-465E-8B84-F88DA57BAB3B}" type="presParOf" srcId="{2B83EE7A-C21A-4AF7-96B0-DC189299366F}" destId="{38268A6D-BFFB-4774-A075-C021904B6E4B}" srcOrd="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96411-7399-42E8-B157-A81F8291CD40}">
      <dsp:nvSpPr>
        <dsp:cNvPr id="0" name=""/>
        <dsp:cNvSpPr/>
      </dsp:nvSpPr>
      <dsp:spPr>
        <a:xfrm>
          <a:off x="741647" y="680"/>
          <a:ext cx="1296441" cy="129644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RSVP</a:t>
          </a:r>
          <a:endParaRPr lang="zh-TW" altLang="en-US" sz="2400" kern="1200" dirty="0"/>
        </a:p>
      </dsp:txBody>
      <dsp:txXfrm>
        <a:off x="931506" y="190539"/>
        <a:ext cx="916723" cy="916723"/>
      </dsp:txXfrm>
    </dsp:sp>
    <dsp:sp modelId="{CBAE3917-07F3-4B7A-B7F2-834079DAD293}">
      <dsp:nvSpPr>
        <dsp:cNvPr id="0" name=""/>
        <dsp:cNvSpPr/>
      </dsp:nvSpPr>
      <dsp:spPr>
        <a:xfrm rot="10800000">
          <a:off x="1162991" y="1464525"/>
          <a:ext cx="453754" cy="354894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23C43-378D-4EE6-B987-3DCEA8DA5894}">
      <dsp:nvSpPr>
        <dsp:cNvPr id="0" name=""/>
        <dsp:cNvSpPr/>
      </dsp:nvSpPr>
      <dsp:spPr>
        <a:xfrm>
          <a:off x="957505" y="1966734"/>
          <a:ext cx="864726" cy="86472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kern="1200" dirty="0" smtClean="0"/>
            <a:t>$</a:t>
          </a:r>
          <a:endParaRPr lang="zh-TW" altLang="en-US" sz="1200" kern="1200" dirty="0"/>
        </a:p>
      </dsp:txBody>
      <dsp:txXfrm>
        <a:off x="1084141" y="2093370"/>
        <a:ext cx="611454" cy="611454"/>
      </dsp:txXfrm>
    </dsp:sp>
    <dsp:sp modelId="{793861A9-48F7-4718-9738-9B21AB654DB9}">
      <dsp:nvSpPr>
        <dsp:cNvPr id="0" name=""/>
        <dsp:cNvSpPr/>
      </dsp:nvSpPr>
      <dsp:spPr>
        <a:xfrm rot="5400000">
          <a:off x="2145366" y="2221650"/>
          <a:ext cx="453754" cy="354894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2806-B78C-403D-A291-B50F03DD787D}">
      <dsp:nvSpPr>
        <dsp:cNvPr id="0" name=""/>
        <dsp:cNvSpPr/>
      </dsp:nvSpPr>
      <dsp:spPr>
        <a:xfrm>
          <a:off x="2902168" y="1966734"/>
          <a:ext cx="864726" cy="86472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kern="1200" dirty="0" smtClean="0"/>
            <a:t>Shopping</a:t>
          </a:r>
          <a:endParaRPr lang="zh-TW" altLang="en-US" sz="1200" kern="1200" dirty="0"/>
        </a:p>
      </dsp:txBody>
      <dsp:txXfrm>
        <a:off x="3028804" y="2093370"/>
        <a:ext cx="611454" cy="611454"/>
      </dsp:txXfrm>
    </dsp:sp>
    <dsp:sp modelId="{24CA9DDA-8944-45AD-ACD7-88F453F3E5E8}">
      <dsp:nvSpPr>
        <dsp:cNvPr id="0" name=""/>
        <dsp:cNvSpPr/>
      </dsp:nvSpPr>
      <dsp:spPr>
        <a:xfrm>
          <a:off x="3107654" y="1444437"/>
          <a:ext cx="453754" cy="354894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68A6D-BFFB-4774-A075-C021904B6E4B}">
      <dsp:nvSpPr>
        <dsp:cNvPr id="0" name=""/>
        <dsp:cNvSpPr/>
      </dsp:nvSpPr>
      <dsp:spPr>
        <a:xfrm>
          <a:off x="2686310" y="680"/>
          <a:ext cx="1296441" cy="129644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Net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work</a:t>
          </a:r>
          <a:endParaRPr lang="zh-TW" altLang="en-US" sz="2400" kern="1200" dirty="0"/>
        </a:p>
      </dsp:txBody>
      <dsp:txXfrm>
        <a:off x="2876169" y="190539"/>
        <a:ext cx="916723" cy="916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fld id="{45A1B933-5CB2-4492-9BFD-FE2A8046B8B2}" type="datetimeFigureOut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fld id="{11024B95-0B8D-4F7B-B0FE-AFDD9A24D8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61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05C988-78D1-42BC-A37C-898A96472F5E}" type="slidenum">
              <a:rPr lang="en-US" altLang="zh-TW" smtClean="0">
                <a:latin typeface="Calibri" pitchFamily="34" charset="0"/>
              </a:rPr>
              <a:pPr/>
              <a:t>1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6188580-558B-4122-B8E3-118B4E07A3FE}" type="slidenum">
              <a:rPr lang="zh-TW" altLang="en-US" smtClean="0">
                <a:latin typeface="Calibri" pitchFamily="34" charset="0"/>
              </a:rPr>
              <a:pPr>
                <a:defRPr/>
              </a:pPr>
              <a:t>20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977C6B9-388E-435C-9EE2-AB995A75B750}" type="slidenum">
              <a:rPr lang="zh-TW" altLang="en-US" smtClean="0">
                <a:latin typeface="Calibri" pitchFamily="34" charset="0"/>
              </a:rPr>
              <a:pPr>
                <a:defRPr/>
              </a:pPr>
              <a:t>21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5CA20B6-403B-4CBC-8614-BC0947A74BC9}" type="slidenum">
              <a:rPr lang="zh-TW" altLang="en-US" smtClean="0">
                <a:latin typeface="Calibri" pitchFamily="34" charset="0"/>
              </a:rPr>
              <a:pPr>
                <a:defRPr/>
              </a:pPr>
              <a:t>22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BBD04A-E486-486D-966A-35A49E121BCC}" type="slidenum">
              <a:rPr lang="zh-TW" altLang="en-US" smtClean="0">
                <a:latin typeface="Calibri" pitchFamily="34" charset="0"/>
              </a:rPr>
              <a:pPr>
                <a:defRPr/>
              </a:pPr>
              <a:t>23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BF5A77A-7FDE-4158-977E-6919864B8776}" type="slidenum">
              <a:rPr lang="zh-TW" altLang="en-US" smtClean="0">
                <a:latin typeface="Calibri" pitchFamily="34" charset="0"/>
              </a:rPr>
              <a:pPr>
                <a:defRPr/>
              </a:pPr>
              <a:t>24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6511C8-2765-4B82-9EF3-D78079A95C4F}" type="slidenum">
              <a:rPr lang="en-US" altLang="zh-TW" smtClean="0">
                <a:latin typeface="Calibri" pitchFamily="34" charset="0"/>
              </a:rPr>
              <a:pPr/>
              <a:t>25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8D975B-B7A2-4198-82A8-FCA285249992}" type="slidenum">
              <a:rPr lang="en-US" altLang="zh-TW" smtClean="0">
                <a:latin typeface="Calibri" pitchFamily="34" charset="0"/>
              </a:rPr>
              <a:pPr>
                <a:defRPr/>
              </a:pPr>
              <a:t>26</a:t>
            </a:fld>
            <a:endParaRPr lang="en-US" altLang="zh-TW" smtClean="0">
              <a:latin typeface="Calibri" pitchFamily="34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87AD180-0F66-488A-8EA2-588361C19388}" type="slidenum">
              <a:rPr lang="zh-TW" altLang="en-US" smtClean="0">
                <a:latin typeface="Calibri" pitchFamily="34" charset="0"/>
              </a:rPr>
              <a:pPr>
                <a:defRPr/>
              </a:pPr>
              <a:t>27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CF6352D-D5D6-464D-98EB-BA56C6E164F9}" type="slidenum">
              <a:rPr lang="zh-TW" altLang="en-US" smtClean="0">
                <a:latin typeface="Calibri" pitchFamily="34" charset="0"/>
              </a:rPr>
              <a:pPr>
                <a:defRPr/>
              </a:pPr>
              <a:t>28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EE9B398-355C-4C3E-BEDF-73EC0691D937}" type="slidenum">
              <a:rPr lang="zh-TW" altLang="en-US" smtClean="0">
                <a:latin typeface="Calibri" pitchFamily="34" charset="0"/>
              </a:rPr>
              <a:pPr>
                <a:defRPr/>
              </a:pPr>
              <a:t>29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FCF7F0-0C8D-4514-A9CE-F87363F32F77}" type="slidenum">
              <a:rPr lang="en-US" altLang="zh-TW" smtClean="0">
                <a:latin typeface="Calibri" pitchFamily="34" charset="0"/>
              </a:rPr>
              <a:pPr/>
              <a:t>2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781D631-4A0B-43EE-9460-E76BA2021A05}" type="slidenum">
              <a:rPr kumimoji="0" lang="zh-TW" altLang="en-US" sz="1200">
                <a:latin typeface="Calibri" pitchFamily="34" charset="0"/>
                <a:ea typeface="+mn-ea"/>
              </a:rPr>
              <a:pPr algn="r">
                <a:defRPr/>
              </a:pPr>
              <a:t>31</a:t>
            </a:fld>
            <a:endParaRPr kumimoji="0" lang="en-US" altLang="zh-TW" sz="12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4ADFA86-9422-466A-9CF5-2E1241E38039}" type="slidenum">
              <a:rPr kumimoji="0" lang="zh-TW" altLang="en-US" sz="1200">
                <a:latin typeface="Calibri" pitchFamily="34" charset="0"/>
                <a:ea typeface="+mn-ea"/>
              </a:rPr>
              <a:pPr algn="r">
                <a:defRPr/>
              </a:pPr>
              <a:t>32</a:t>
            </a:fld>
            <a:endParaRPr kumimoji="0" lang="en-US" altLang="zh-TW" sz="12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2F808C6-51D7-40C6-9E6D-DA27A92DD10C}" type="slidenum">
              <a:rPr kumimoji="0" lang="zh-TW" altLang="en-US" sz="1200">
                <a:latin typeface="Calibri" pitchFamily="34" charset="0"/>
                <a:ea typeface="+mn-ea"/>
              </a:rPr>
              <a:pPr algn="r">
                <a:defRPr/>
              </a:pPr>
              <a:t>33</a:t>
            </a:fld>
            <a:endParaRPr kumimoji="0" lang="en-US" altLang="zh-TW" sz="12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2F808C6-51D7-40C6-9E6D-DA27A92DD10C}" type="slidenum">
              <a:rPr kumimoji="0" lang="zh-TW" altLang="en-US" sz="1200">
                <a:latin typeface="Calibri" pitchFamily="34" charset="0"/>
                <a:ea typeface="+mn-ea"/>
              </a:rPr>
              <a:pPr algn="r">
                <a:defRPr/>
              </a:pPr>
              <a:t>34</a:t>
            </a:fld>
            <a:endParaRPr kumimoji="0" lang="en-US" altLang="zh-TW" sz="12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2F808C6-51D7-40C6-9E6D-DA27A92DD10C}" type="slidenum">
              <a:rPr kumimoji="0" lang="zh-TW" altLang="en-US" sz="1200">
                <a:latin typeface="Calibri" pitchFamily="34" charset="0"/>
                <a:ea typeface="+mn-ea"/>
              </a:rPr>
              <a:pPr algn="r">
                <a:defRPr/>
              </a:pPr>
              <a:t>35</a:t>
            </a:fld>
            <a:endParaRPr kumimoji="0" lang="en-US" altLang="zh-TW" sz="12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2F808C6-51D7-40C6-9E6D-DA27A92DD10C}" type="slidenum">
              <a:rPr kumimoji="0" lang="zh-TW" altLang="en-US" sz="1200">
                <a:latin typeface="Calibri" pitchFamily="34" charset="0"/>
                <a:ea typeface="+mn-ea"/>
              </a:rPr>
              <a:pPr algn="r">
                <a:defRPr/>
              </a:pPr>
              <a:t>36</a:t>
            </a:fld>
            <a:endParaRPr kumimoji="0" lang="en-US" altLang="zh-TW" sz="12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2F808C6-51D7-40C6-9E6D-DA27A92DD10C}" type="slidenum">
              <a:rPr kumimoji="0" lang="zh-TW" altLang="en-US" sz="1200">
                <a:latin typeface="Calibri" pitchFamily="34" charset="0"/>
                <a:ea typeface="+mn-ea"/>
              </a:rPr>
              <a:pPr algn="r">
                <a:defRPr/>
              </a:pPr>
              <a:t>37</a:t>
            </a:fld>
            <a:endParaRPr kumimoji="0" lang="en-US" altLang="zh-TW" sz="12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6511C8-2765-4B82-9EF3-D78079A95C4F}" type="slidenum">
              <a:rPr lang="en-US" altLang="zh-TW" smtClean="0">
                <a:latin typeface="Calibri" pitchFamily="34" charset="0"/>
              </a:rPr>
              <a:pPr/>
              <a:t>38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08A71A-076F-47AB-A181-12E4D7FFE994}" type="slidenum">
              <a:rPr lang="en-US" altLang="zh-TW" smtClean="0">
                <a:latin typeface="Calibri" pitchFamily="34" charset="0"/>
              </a:rPr>
              <a:pPr/>
              <a:t>39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2DB717-A0C0-4155-B63D-220795C677E4}" type="slidenum">
              <a:rPr lang="en-US" altLang="zh-TW" smtClean="0">
                <a:latin typeface="Calibri" pitchFamily="34" charset="0"/>
              </a:rPr>
              <a:pPr/>
              <a:t>40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6511C8-2765-4B82-9EF3-D78079A95C4F}" type="slidenum">
              <a:rPr lang="en-US" altLang="zh-TW" smtClean="0">
                <a:latin typeface="Calibri" pitchFamily="34" charset="0"/>
              </a:rPr>
              <a:pPr/>
              <a:t>4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9D38D1-EDB3-4929-B901-6BB2D24A0684}" type="slidenum">
              <a:rPr lang="en-US" altLang="zh-TW" smtClean="0">
                <a:latin typeface="Calibri" pitchFamily="34" charset="0"/>
              </a:rPr>
              <a:pPr/>
              <a:t>41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14D727-5F1D-40A9-A809-83DF6A088F0D}" type="slidenum">
              <a:rPr lang="en-US" altLang="zh-TW" smtClean="0">
                <a:latin typeface="Calibri" pitchFamily="34" charset="0"/>
              </a:rPr>
              <a:pPr/>
              <a:t>42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BD4CD0-5D1C-4B30-9FAB-2E71781035F8}" type="slidenum">
              <a:rPr lang="en-US" altLang="zh-TW" smtClean="0">
                <a:latin typeface="Calibri" pitchFamily="34" charset="0"/>
              </a:rPr>
              <a:pPr/>
              <a:t>43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3C2FA5-B89A-4B65-8B76-885CB5855636}" type="slidenum">
              <a:rPr lang="en-US" altLang="zh-TW" smtClean="0">
                <a:latin typeface="Calibri" pitchFamily="34" charset="0"/>
              </a:rPr>
              <a:pPr/>
              <a:t>44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67CC2C-79CB-4E71-AB45-BDB55B41371B}" type="slidenum">
              <a:rPr lang="en-US" altLang="zh-TW" smtClean="0">
                <a:latin typeface="Calibri" pitchFamily="34" charset="0"/>
              </a:rPr>
              <a:pPr/>
              <a:t>45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AB1ACD-8CD4-48BC-90FC-3B7684EE7473}" type="slidenum">
              <a:rPr lang="en-US" altLang="zh-TW" smtClean="0">
                <a:latin typeface="Calibri" pitchFamily="34" charset="0"/>
              </a:rPr>
              <a:pPr/>
              <a:t>46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62FFA5-1212-4F7A-817F-C1ABDBAAFFAF}" type="slidenum">
              <a:rPr lang="en-US" altLang="zh-TW" smtClean="0">
                <a:latin typeface="Calibri" pitchFamily="34" charset="0"/>
              </a:rPr>
              <a:pPr/>
              <a:t>47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92D9F5-BFD3-4666-945A-3CF4B225C610}" type="slidenum">
              <a:rPr lang="en-US"/>
              <a:pPr/>
              <a:t>48</a:t>
            </a:fld>
            <a:endParaRPr lang="en-US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56E0F1-2490-423E-9373-1654ED03ADC7}" type="slidenum">
              <a:rPr lang="en-US"/>
              <a:pPr/>
              <a:t>49</a:t>
            </a:fld>
            <a:endParaRPr lang="en-US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5AB417-899E-4D42-9D51-68938D4B13D7}" type="slidenum">
              <a:rPr lang="en-US"/>
              <a:pPr/>
              <a:t>50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22108D-BBF5-41DD-8CC7-7186C6A86796}" type="slidenum">
              <a:rPr lang="en-US" altLang="zh-TW" smtClean="0">
                <a:latin typeface="Calibri" pitchFamily="34" charset="0"/>
              </a:rPr>
              <a:pPr/>
              <a:t>13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8DBF65-001F-4AFB-B3DF-08F31392691C}" type="slidenum">
              <a:rPr lang="en-US"/>
              <a:pPr/>
              <a:t>51</a:t>
            </a:fld>
            <a:endParaRPr lang="en-US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0DDB7F-EB37-4A41-9685-F2D9C3378F85}" type="slidenum">
              <a:rPr lang="en-US"/>
              <a:pPr/>
              <a:t>52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B0A161-9AB4-432C-8258-601F07FE2D0B}" type="slidenum">
              <a:rPr lang="en-US"/>
              <a:pPr/>
              <a:t>53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CB1B20-B5F6-478D-97B2-8DD1BBAFC724}" type="slidenum">
              <a:rPr lang="en-US"/>
              <a:pPr/>
              <a:t>54</a:t>
            </a:fld>
            <a:endParaRPr lang="en-US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7D593A-147B-4618-9FBA-7772D4193649}" type="slidenum">
              <a:rPr lang="en-US"/>
              <a:pPr/>
              <a:t>55</a:t>
            </a:fld>
            <a:endParaRPr lang="en-U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B98B0A-224A-4A32-B0F7-DFB1F3DCC426}" type="slidenum">
              <a:rPr lang="en-US"/>
              <a:pPr/>
              <a:t>56</a:t>
            </a:fld>
            <a:endParaRPr 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4ADFFA-1A6E-491F-8445-2E77B9E2510C}" type="slidenum">
              <a:rPr lang="en-US"/>
              <a:pPr/>
              <a:t>57</a:t>
            </a:fld>
            <a:endParaRPr 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74B7A-60EB-45AF-B53C-42C72847FE4E}" type="slidenum">
              <a:rPr lang="en-US"/>
              <a:pPr/>
              <a:t>58</a:t>
            </a:fld>
            <a:endParaRPr lang="en-US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0EAF0D-BC9A-4BD0-98D6-B0D5443075A3}" type="slidenum">
              <a:rPr lang="en-US"/>
              <a:pPr/>
              <a:t>59</a:t>
            </a:fld>
            <a:endParaRPr lang="en-US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B9F1E5-E096-42C2-97C3-C9747A232ECF}" type="slidenum">
              <a:rPr lang="en-US"/>
              <a:pPr/>
              <a:t>60</a:t>
            </a:fld>
            <a:endParaRPr lang="en-US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D7A60B-364B-4501-938B-A7B36AB18622}" type="slidenum">
              <a:rPr lang="en-US" altLang="zh-TW" smtClean="0">
                <a:latin typeface="Calibri" pitchFamily="34" charset="0"/>
              </a:rPr>
              <a:pPr/>
              <a:t>14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8A6E7A-8603-472F-9BFD-1BBD21DE8961}" type="slidenum">
              <a:rPr lang="en-US"/>
              <a:pPr/>
              <a:t>61</a:t>
            </a:fld>
            <a:endParaRPr lang="en-US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2D9C13-A88D-4A86-BBCB-D8E6B6EDEC1D}" type="slidenum">
              <a:rPr lang="en-US"/>
              <a:pPr/>
              <a:t>62</a:t>
            </a:fld>
            <a:endParaRPr lang="en-US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738B2B-EE2F-40CE-A03C-9A1024D4956C}" type="slidenum">
              <a:rPr lang="en-US"/>
              <a:pPr/>
              <a:t>63</a:t>
            </a:fld>
            <a:endParaRPr lang="en-US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F001A2-0F9D-484B-9948-1433CA6DE0BD}" type="slidenum">
              <a:rPr lang="en-US"/>
              <a:pPr/>
              <a:t>64</a:t>
            </a:fld>
            <a:endParaRPr lang="en-US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B5BE22-3DB8-485B-B5BA-823F1F8B8EA0}" type="slidenum">
              <a:rPr lang="en-US"/>
              <a:pPr/>
              <a:t>65</a:t>
            </a:fld>
            <a:endParaRPr lang="en-US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FE5B2D-C6A2-49BC-8DCD-3B29EF622C99}" type="slidenum">
              <a:rPr lang="en-US"/>
              <a:pPr/>
              <a:t>66</a:t>
            </a:fld>
            <a:endParaRPr lang="en-US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C69CB3-ACA8-4D69-90DD-D41ECD7551AB}" type="slidenum">
              <a:rPr lang="en-US"/>
              <a:pPr/>
              <a:t>67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0C057D-D2AE-469E-8459-B974C0D8B38F}" type="slidenum">
              <a:rPr lang="en-US"/>
              <a:pPr/>
              <a:t>68</a:t>
            </a:fld>
            <a:endParaRPr lang="en-US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D3F73A-4ED3-4B84-BEBA-304CD3613A1D}" type="slidenum">
              <a:rPr lang="en-US"/>
              <a:pPr/>
              <a:t>69</a:t>
            </a:fld>
            <a:endParaRPr 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73814-6C31-47ED-980B-37736EC624F4}" type="slidenum">
              <a:rPr lang="zh-TW" altLang="en-US" smtClean="0">
                <a:latin typeface="Calibri" pitchFamily="34" charset="0"/>
              </a:rPr>
              <a:pPr/>
              <a:t>70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C5CF35-19F5-44B1-B4B0-AFA5E4EEE769}" type="slidenum">
              <a:rPr lang="en-US" altLang="zh-TW" smtClean="0">
                <a:latin typeface="Calibri" pitchFamily="34" charset="0"/>
              </a:rPr>
              <a:pPr/>
              <a:t>15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</a:pPr>
            <a:endParaRPr lang="zh-TW" altLang="en-US" sz="1800" smtClean="0">
              <a:latin typeface="Century Gothic" pitchFamily="34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8DE193-6BC0-47E5-B13E-77C2349A46CA}" type="slidenum">
              <a:rPr lang="zh-TW" altLang="en-US" smtClean="0">
                <a:latin typeface="Calibri" pitchFamily="34" charset="0"/>
              </a:rPr>
              <a:pPr/>
              <a:t>78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91F033-D0CB-41BA-A259-B3130D1E79F1}" type="slidenum">
              <a:rPr lang="en-US" altLang="zh-TW"/>
              <a:pPr/>
              <a:t>79</a:t>
            </a:fld>
            <a:endParaRPr lang="en-US" altLang="zh-TW"/>
          </a:p>
        </p:txBody>
      </p:sp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/>
            <a:fld id="{DF3E95F5-558D-41A9-8ABB-9084C80F3B3A}" type="slidenum">
              <a:rPr lang="en-US" altLang="zh-TW" sz="1200"/>
              <a:pPr algn="r"/>
              <a:t>79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4D6D34-05F8-4E0B-B247-06D6D444A748}" type="slidenum">
              <a:rPr lang="en-US" altLang="zh-TW" smtClean="0">
                <a:latin typeface="Calibri" pitchFamily="34" charset="0"/>
              </a:rPr>
              <a:pPr/>
              <a:t>80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4F56E8-CD11-47E7-9580-B8F8FF5FA747}" type="slidenum">
              <a:rPr lang="en-US" altLang="zh-TW" smtClean="0">
                <a:latin typeface="Calibri" pitchFamily="34" charset="0"/>
              </a:rPr>
              <a:pPr/>
              <a:t>16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83C315-6F5B-429C-8E7A-84562467E6DC}" type="slidenum">
              <a:rPr lang="en-US" altLang="zh-TW" smtClean="0">
                <a:latin typeface="Calibri" pitchFamily="34" charset="0"/>
              </a:rPr>
              <a:pPr/>
              <a:t>17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500FE5-3B52-4A26-AA21-44F042C725A3}" type="slidenum">
              <a:rPr lang="en-US" altLang="zh-TW" smtClean="0">
                <a:latin typeface="Calibri" pitchFamily="34" charset="0"/>
              </a:rPr>
              <a:pPr/>
              <a:t>19</a:t>
            </a:fld>
            <a:endParaRPr lang="en-US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244FFB-E125-4E34-BF0A-6E67934B7819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05FF9-ACFF-41DB-99EB-FA98117C4FC4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41FCFE-4430-43A0-91CB-1F84BF6D942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922AF-2809-4B9A-B398-FE469F99FF41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DA523-B39F-40CE-BA6F-87E6B0E62625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9950"/>
            <a:ext cx="7769225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8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795FC-1CC4-4DAC-85CF-73CC5E1B72AC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EAC22B-7AB9-4C24-A3B0-318EE42C468F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E0A5B-21B2-403A-9EAC-9DC4D6AAB32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BFAB96-F5D0-4E00-B28D-C0F9E6F4D485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52C21-90C3-4DB2-B6E3-56E884D3B20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922A3-9469-42E5-B45F-DD574CB23269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3FEA-C80B-4939-AC81-FE4E1729EB3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2F428-7E7A-4576-A2B3-4E938FD7DD66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C8D03-8649-4770-AEB1-42E22DDACDD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950752-EFFD-4AF6-A3FA-343DDFFFBF78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4A6F7-F1F7-45DB-835C-2E703BB1DFE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539E1C-33F4-4318-AD2A-99C1DD5FE9A6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97E18-6533-49F2-B2F6-0CC1F25E61E5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C72BE-961D-4EA0-8CD0-27FA9F8E3F64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91D72-069D-4EA8-9ECA-09DA8C6D7C9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19F931-C733-41CC-98D1-9306D3863282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3D0938-BE8C-412D-BA37-B2B029817BF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eb.ics.purdue.edu/~iltc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citybus.com/campusloop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fayettelimo.com/" TargetMode="External"/><Relationship Id="rId3" Type="http://schemas.openxmlformats.org/officeDocument/2006/relationships/image" Target="../media/image12.jpeg"/><Relationship Id="rId7" Type="http://schemas.openxmlformats.org/officeDocument/2006/relationships/hyperlink" Target="http://www.soashuttle.com/" TargetMode="Externa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2.expressaircoach.com/" TargetMode="External"/><Relationship Id="rId11" Type="http://schemas.openxmlformats.org/officeDocument/2006/relationships/hyperlink" Target="http://images.google.com.tw/imgres?imgurl=http://www.n8qnp.com/Amtrak%2031%20Approaching%20Wayn%20Ave%20.jpg&amp;imgrefurl=http://www.n8qnp.com/Amtrak%20Page%20Two.html&amp;h=449&amp;w=799&amp;sz=314&amp;hl=zh-TW&amp;start=10&amp;um=1&amp;tbnid=5f3-w7JNc6rb2M:&amp;tbnh=80&amp;tbnw=143&amp;prev=/images?q=amtrak&amp;um=1&amp;complete=1&amp;hl=zh-TW&amp;rlz=1T4GGLJ_enTW225US239" TargetMode="External"/><Relationship Id="rId5" Type="http://schemas.openxmlformats.org/officeDocument/2006/relationships/hyperlink" Target="http://www.greyhound.com/home" TargetMode="External"/><Relationship Id="rId10" Type="http://schemas.openxmlformats.org/officeDocument/2006/relationships/image" Target="../media/image13.jpeg"/><Relationship Id="rId4" Type="http://schemas.openxmlformats.org/officeDocument/2006/relationships/hyperlink" Target="http://www.amtrak.com/" TargetMode="External"/><Relationship Id="rId9" Type="http://schemas.openxmlformats.org/officeDocument/2006/relationships/hyperlink" Target="http://images.google.com.tw/imgres?imgurl=http://www.used-buses.net/bustypes/img/greyhound-bus-2.jpg&amp;imgrefurl=http://www.used-buses.net/bustypes/greyhound_bus.asp&amp;h=306&amp;w=440&amp;sz=40&amp;hl=zh-TW&amp;start=43&amp;um=1&amp;tbnid=lv8aI-7RtiDVLM:&amp;tbnh=88&amp;tbnw=127&amp;prev=/images?q=greyhound&amp;start=40&amp;ndsp=20&amp;um=1&amp;complete=1&amp;hl=zh-TW&amp;rlz=1T4GGLJ_enTW225US239&amp;sa=N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pid=2737400&amp;id=60653414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photo.php?pid=731332&amp;id=1478161679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://www.facebook.com/photo.php?pid=786804&amp;id=1268097177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op=6&amp;view=global&amp;subj=1131745079&amp;pid=11701950&amp;id=803470006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pid=781312&amp;id=1259821597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://www.facebook.com/photo.php?pid=1525544&amp;id=1259821597" TargetMode="Externa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bb.com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rsdirect.com/home" TargetMode="External"/><Relationship Id="rId4" Type="http://schemas.openxmlformats.org/officeDocument/2006/relationships/hyperlink" Target="http://www.edmunds.com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bb.com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munds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fax.com/entry.cf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buyingtips.com/questions.html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mailto:weichang252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://www.glcaconline.org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photos-4.dropbox.com/t/0/AAAerLx9C-A712G-Yj5cAoj1jtFAsA2cd3a6EyDqpt1rug/12/84098985/jpeg/32x32/3/1374364800/0/2/SAM_0161.JPG/j-LtUioGvuN_DGq0MY2o4R-wjeJv3JCdetw43mrlxrI?size=1024x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-21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9531" y="2819400"/>
            <a:ext cx="6858000" cy="1516062"/>
          </a:xfrm>
          <a:solidFill>
            <a:schemeClr val="bg1">
              <a:alpha val="57000"/>
            </a:schemeClr>
          </a:solidFill>
        </p:spPr>
        <p:txBody>
          <a:bodyPr>
            <a:noAutofit/>
          </a:bodyPr>
          <a:lstStyle/>
          <a:p>
            <a:pPr marL="484632">
              <a:defRPr/>
            </a:pP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2013 Orientation</a:t>
            </a:r>
            <a:b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4000" b="1" dirty="0" smtClean="0"/>
              <a:t>2013/08/18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31" y="6400800"/>
            <a:ext cx="4489269" cy="485502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36576"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ln>
                  <a:solidFill>
                    <a:schemeClr val="bg2"/>
                  </a:solidFill>
                </a:ln>
                <a:latin typeface="+mn-lt"/>
                <a:hlinkClick r:id="rId4"/>
              </a:rPr>
              <a:t>http://web.ics.purdue.edu/~iltc</a:t>
            </a:r>
            <a:r>
              <a:rPr lang="en-US" sz="2400" b="1" dirty="0" smtClean="0">
                <a:ln>
                  <a:solidFill>
                    <a:schemeClr val="bg2"/>
                  </a:solidFill>
                </a:ln>
                <a:latin typeface="+mn-lt"/>
                <a:hlinkClick r:id="rId4"/>
              </a:rPr>
              <a:t>/</a:t>
            </a:r>
            <a:endParaRPr lang="en-US" sz="2400" b="1" dirty="0" smtClean="0">
              <a:ln>
                <a:solidFill>
                  <a:schemeClr val="bg2"/>
                </a:solidFill>
              </a:ln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2" t="50000" r="37350" b="25000"/>
          <a:stretch/>
        </p:blipFill>
        <p:spPr bwMode="auto">
          <a:xfrm>
            <a:off x="457200" y="304800"/>
            <a:ext cx="2514600" cy="129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656735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Photo provided by Tzu-</a:t>
            </a:r>
            <a:r>
              <a:rPr lang="en-US" sz="1200" b="1" dirty="0" err="1" smtClean="0"/>
              <a:t>Ching</a:t>
            </a:r>
            <a:endParaRPr lang="en-US" sz="1200" b="1" dirty="0"/>
          </a:p>
        </p:txBody>
      </p:sp>
    </p:spTree>
  </p:cSld>
  <p:clrMapOvr>
    <a:masterClrMapping/>
  </p:clrMapOvr>
  <p:transition advTm="4057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新年晚會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795FC-1CC4-4DAC-85CF-73CC5E1B72AC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57200" y="15240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活動日期：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01/2014(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一月底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活動目的：在美國還是要過農曆年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Aft>
                <a:spcPts val="0"/>
              </a:spcAft>
              <a:buClrTx/>
              <a:buSzTx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附註　　：開心吃團圓飯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https://encrypted-tbn3.gstatic.com/images?q=tbn:ANd9GcQoB7FRrgNC1pWY9liFrza3ox3GL9rqpwjl8rWKPefCPnXxfB5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3" y="4267200"/>
            <a:ext cx="2743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0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滑雪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活動日期：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01 or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02/2014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活動目的：體驗刺激並強健身心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附註　　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snowboard or ski</a:t>
            </a:r>
          </a:p>
        </p:txBody>
      </p:sp>
      <p:pic>
        <p:nvPicPr>
          <p:cNvPr id="5" name="Picture 2" descr="C:\Users\couperin\Documents\ILTC\ILTC_photo\P110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80711"/>
            <a:ext cx="5035550" cy="2211070"/>
          </a:xfrm>
          <a:prstGeom prst="rect">
            <a:avLst/>
          </a:prstGeom>
          <a:noFill/>
        </p:spPr>
      </p:pic>
      <p:pic>
        <p:nvPicPr>
          <p:cNvPr id="6" name="Picture 11" descr="P1060107"/>
          <p:cNvPicPr>
            <a:picLocks noChangeAspect="1" noChangeArrowheads="1"/>
          </p:cNvPicPr>
          <p:nvPr/>
        </p:nvPicPr>
        <p:blipFill>
          <a:blip r:embed="rId3" cstate="print"/>
          <a:srcRect r="12820"/>
          <a:stretch>
            <a:fillRect/>
          </a:stretch>
        </p:blipFill>
        <p:spPr bwMode="auto">
          <a:xfrm>
            <a:off x="304800" y="3810000"/>
            <a:ext cx="3505200" cy="2262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3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32657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報稅說明會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活動日期：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03/2014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活動目的：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教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你怎麼吐錢給米國政府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附註　　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TA or RA/ Get tax back!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560068" cy="267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5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126" y="1752600"/>
            <a:ext cx="9170126" cy="1516062"/>
          </a:xfrm>
          <a:solidFill>
            <a:srgbClr val="00B0F0"/>
          </a:solidFill>
        </p:spPr>
        <p:txBody>
          <a:bodyPr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altLang="zh-TW" sz="3600" b="1" dirty="0" smtClean="0">
                <a:solidFill>
                  <a:srgbClr val="000000"/>
                </a:solidFill>
              </a:rPr>
              <a:t>Transportation and </a:t>
            </a:r>
            <a:r>
              <a:rPr lang="en-US" altLang="zh-TW" sz="3600" b="1" smtClean="0">
                <a:solidFill>
                  <a:srgbClr val="000000"/>
                </a:solidFill>
              </a:rPr>
              <a:t>Grocery hopping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6858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By Vicky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B48446-5B4E-4ACB-B856-E151A6C19ADC}" type="datetime1">
              <a:rPr lang="en-US" altLang="zh-TW" smtClean="0"/>
              <a:pPr>
                <a:defRPr/>
              </a:pPr>
              <a:t>8/18/2013</a:t>
            </a:fld>
            <a:endParaRPr lang="en-US" altLang="zh-T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1694569"/>
      </p:ext>
    </p:extLst>
  </p:cSld>
  <p:clrMapOvr>
    <a:masterClrMapping/>
  </p:clrMapOvr>
  <p:transition advTm="4057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54"/>
            <a:ext cx="9144000" cy="1062446"/>
          </a:xfrm>
          <a:solidFill>
            <a:srgbClr val="00B0F0"/>
          </a:solidFill>
        </p:spPr>
        <p:txBody>
          <a:bodyPr>
            <a:no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solidFill>
                  <a:schemeClr val="bg1"/>
                </a:solidFill>
              </a:rPr>
              <a:t>Lafayette and WL: </a:t>
            </a:r>
            <a:r>
              <a:rPr lang="en-US" b="1" dirty="0" smtClean="0">
                <a:solidFill>
                  <a:schemeClr val="bg1"/>
                </a:solidFill>
              </a:rPr>
              <a:t>City Buses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53440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City Buses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zh-TW" u="sng" dirty="0">
                <a:solidFill>
                  <a:srgbClr val="00B0F0"/>
                </a:solidFill>
              </a:rPr>
              <a:t>http://www.gocitybus.com</a:t>
            </a:r>
          </a:p>
          <a:p>
            <a:pPr lvl="1">
              <a:defRPr/>
            </a:pPr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Free ride with student ID</a:t>
            </a:r>
          </a:p>
          <a:p>
            <a:pPr>
              <a:defRPr/>
            </a:pPr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 Examples</a:t>
            </a:r>
          </a:p>
          <a:p>
            <a:pPr lvl="1">
              <a:defRPr/>
            </a:pPr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West Lafayette -&gt; Campus and Lafayette Downtown:</a:t>
            </a:r>
            <a:r>
              <a:rPr lang="zh-TW" altLang="en-US" sz="2400" b="1" dirty="0" smtClean="0">
                <a:latin typeface="Calibri" pitchFamily="34" charset="0"/>
                <a:ea typeface="新細明體" pitchFamily="18" charset="-120"/>
              </a:rPr>
              <a:t> </a:t>
            </a:r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1B, 4B</a:t>
            </a:r>
          </a:p>
          <a:p>
            <a:pPr lvl="1">
              <a:defRPr/>
            </a:pPr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Wal-Mart: 1B, 4B</a:t>
            </a:r>
          </a:p>
          <a:p>
            <a:pPr lvl="1">
              <a:defRPr/>
            </a:pPr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Marsh, Payless: 1B</a:t>
            </a:r>
          </a:p>
          <a:p>
            <a:pPr lvl="1">
              <a:defRPr/>
            </a:pPr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Lafayette Bus Station -&gt; T mall: 4A ,1A </a:t>
            </a:r>
            <a:endParaRPr lang="en-US" altLang="zh-TW" sz="1200" b="1" dirty="0" smtClean="0">
              <a:latin typeface="Calibri" pitchFamily="34" charset="0"/>
              <a:ea typeface="新細明體" pitchFamily="18" charset="-120"/>
            </a:endParaRPr>
          </a:p>
          <a:p>
            <a:pPr lvl="1">
              <a:buFont typeface="Verdana" pitchFamily="34" charset="0"/>
              <a:buNone/>
              <a:defRPr/>
            </a:pPr>
            <a:endParaRPr lang="en-US" altLang="zh-TW" sz="2400" b="1" dirty="0" smtClean="0">
              <a:latin typeface="Calibri" pitchFamily="34" charset="0"/>
              <a:ea typeface="新細明體" pitchFamily="18" charset="-120"/>
            </a:endParaRPr>
          </a:p>
          <a:p>
            <a:pPr lvl="1" eaLnBrk="1" hangingPunct="1">
              <a:lnSpc>
                <a:spcPct val="150000"/>
              </a:lnSpc>
              <a:buFont typeface="Verdana" pitchFamily="34" charset="0"/>
              <a:buNone/>
              <a:defRPr/>
            </a:pPr>
            <a:endParaRPr lang="en-US" altLang="zh-TW" sz="2400" dirty="0" smtClean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BD487A-D9B2-40F0-AE56-C62FF9FBEA6E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5307481"/>
      </p:ext>
    </p:extLst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09600" y="1330325"/>
            <a:ext cx="8229600" cy="518160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Campus Loop</a:t>
            </a:r>
          </a:p>
          <a:p>
            <a:pPr marL="0" indent="0">
              <a:buNone/>
            </a:pPr>
            <a:r>
              <a:rPr lang="en-US" altLang="zh-TW" sz="2400" b="1" dirty="0">
                <a:latin typeface="Calibri" pitchFamily="34" charset="0"/>
                <a:ea typeface="新細明體" pitchFamily="18" charset="-120"/>
              </a:rPr>
              <a:t>     </a:t>
            </a:r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  - </a:t>
            </a:r>
            <a:r>
              <a:rPr lang="en-US" altLang="zh-TW" sz="2400" b="1" dirty="0">
                <a:latin typeface="Calibri" pitchFamily="34" charset="0"/>
                <a:ea typeface="新細明體" pitchFamily="18" charset="-120"/>
              </a:rPr>
              <a:t>Schedule and map in</a:t>
            </a:r>
          </a:p>
          <a:p>
            <a:pPr marL="0" indent="0">
              <a:buNone/>
            </a:pPr>
            <a:r>
              <a:rPr lang="en-US" sz="2800" dirty="0" smtClean="0">
                <a:hlinkClick r:id="rId3"/>
              </a:rPr>
              <a:t>http</a:t>
            </a:r>
            <a:r>
              <a:rPr lang="en-US" sz="2800" dirty="0">
                <a:hlinkClick r:id="rId3"/>
              </a:rPr>
              <a:t>://www.gocitybus.com/campusloops.html</a:t>
            </a:r>
            <a:endParaRPr lang="en-US" altLang="zh-TW" sz="2800" b="1" dirty="0" smtClean="0">
              <a:solidFill>
                <a:srgbClr val="406F8D"/>
              </a:solidFill>
              <a:latin typeface="Calibri" pitchFamily="34" charset="0"/>
              <a:ea typeface="新細明體" pitchFamily="18" charset="-120"/>
            </a:endParaRPr>
          </a:p>
          <a:p>
            <a:pPr lvl="1"/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12 Gold Loop (to PV, TREC); 13 Silver Loop (to TREC)</a:t>
            </a:r>
          </a:p>
          <a:p>
            <a:pPr lvl="1"/>
            <a:endParaRPr lang="en-US" altLang="zh-TW" sz="2400" b="1" dirty="0" smtClean="0">
              <a:latin typeface="Calibri" pitchFamily="34" charset="0"/>
              <a:ea typeface="新細明體" pitchFamily="18" charset="-120"/>
            </a:endParaRPr>
          </a:p>
          <a:p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Trolley (Wabash Landing)</a:t>
            </a:r>
          </a:p>
          <a:p>
            <a:pPr lvl="1"/>
            <a:r>
              <a:rPr lang="en-US" altLang="zh-TW" sz="2400" b="1" dirty="0" smtClean="0">
                <a:latin typeface="Calibri" pitchFamily="34" charset="0"/>
                <a:ea typeface="新細明體" pitchFamily="18" charset="-120"/>
              </a:rPr>
              <a:t>Everybody rides free! </a:t>
            </a:r>
          </a:p>
          <a:p>
            <a:pPr lvl="1"/>
            <a:endParaRPr lang="en-US" altLang="zh-TW" sz="2400" b="1" dirty="0" smtClean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9277D-14D3-471E-8AA2-B12369908E82}" type="datetime1">
              <a:rPr lang="en-US" altLang="zh-TW" smtClean="0"/>
              <a:pPr>
                <a:defRPr/>
              </a:pPr>
              <a:t>8/18/2013</a:t>
            </a:fld>
            <a:endParaRPr lang="en-US" altLang="zh-TW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354"/>
            <a:ext cx="9144000" cy="1062446"/>
          </a:xfrm>
          <a:solidFill>
            <a:srgbClr val="00B0F0"/>
          </a:solidFill>
        </p:spPr>
        <p:txBody>
          <a:bodyPr>
            <a:no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</a:rPr>
              <a:t>Campus</a:t>
            </a:r>
            <a:r>
              <a:rPr lang="en-US" altLang="zh-TW" b="1" dirty="0" smtClean="0">
                <a:solidFill>
                  <a:schemeClr val="bg1"/>
                </a:solidFill>
              </a:rPr>
              <a:t>:</a:t>
            </a:r>
            <a:r>
              <a:rPr lang="zh-TW" alt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Campus Loop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ampus Lo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44958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86951"/>
      </p:ext>
    </p:extLst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2.expressaircoach.com/mambots/content/plugin_jw_sig/showthumb.php?img=vehiclegallery/DSC01945.jpg&amp;width=200&amp;height=200&amp;quality=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1400" y="3657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sz="3200" b="1" dirty="0" smtClean="0">
                <a:solidFill>
                  <a:srgbClr val="00B0F0"/>
                </a:solidFill>
                <a:latin typeface="Calibri" pitchFamily="34" charset="0"/>
                <a:ea typeface="新細明體" pitchFamily="18" charset="-120"/>
              </a:rPr>
              <a:t>Chicago 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Amtrak Trains   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  <a:hlinkClick r:id="rId4"/>
              </a:rPr>
              <a:t>http://www.amtrak.com</a:t>
            </a:r>
            <a:endParaRPr lang="en-US" altLang="zh-TW" sz="2000" b="1" dirty="0" smtClean="0">
              <a:latin typeface="Calibri" pitchFamily="34" charset="0"/>
              <a:ea typeface="新細明體" pitchFamily="18" charset="-120"/>
            </a:endParaRPr>
          </a:p>
          <a:p>
            <a:pPr lvl="1" eaLnBrk="1" hangingPunct="1">
              <a:spcBef>
                <a:spcPts val="0"/>
              </a:spcBef>
              <a:buFont typeface="Verdana" pitchFamily="34" charset="0"/>
              <a:buNone/>
              <a:defRPr/>
            </a:pP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       3hr 33m</a:t>
            </a:r>
            <a:r>
              <a:rPr lang="zh-TW" altLang="en-US" sz="2000" b="1" dirty="0" smtClean="0">
                <a:latin typeface="Calibri" pitchFamily="34" charset="0"/>
                <a:ea typeface="新細明體" pitchFamily="18" charset="-120"/>
              </a:rPr>
              <a:t>                                         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 </a:t>
            </a:r>
            <a:r>
              <a:rPr lang="zh-TW" altLang="en-US" sz="2000" b="1" dirty="0" smtClean="0">
                <a:latin typeface="Calibri" pitchFamily="34" charset="0"/>
                <a:ea typeface="新細明體" pitchFamily="18" charset="-120"/>
              </a:rPr>
              <a:t>  </a:t>
            </a:r>
            <a:endParaRPr lang="en-US" altLang="zh-TW" sz="2000" b="1" dirty="0" smtClean="0">
              <a:latin typeface="Calibri" pitchFamily="34" charset="0"/>
              <a:ea typeface="新細明體" pitchFamily="18" charset="-120"/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Greyhound   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  <a:hlinkClick r:id="rId5"/>
              </a:rPr>
              <a:t>http://www.greyhound.com/home</a:t>
            </a:r>
            <a:endParaRPr lang="en-US" altLang="zh-TW" sz="2000" b="1" dirty="0" smtClean="0">
              <a:latin typeface="Calibri" pitchFamily="34" charset="0"/>
              <a:ea typeface="新細明體" pitchFamily="18" charset="-120"/>
            </a:endParaRPr>
          </a:p>
          <a:p>
            <a:pPr lvl="1" eaLnBrk="1" hangingPunct="1">
              <a:spcBef>
                <a:spcPts val="0"/>
              </a:spcBef>
              <a:buFont typeface="Verdana" pitchFamily="34" charset="0"/>
              <a:buNone/>
              <a:defRPr/>
            </a:pP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      2hr 55m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Express Air Coach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  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  <a:hlinkClick r:id="rId6"/>
              </a:rPr>
              <a:t>http://ww2.expressaircoach.com</a:t>
            </a:r>
            <a:endParaRPr lang="en-US" altLang="zh-TW" sz="2000" b="1" dirty="0" smtClean="0">
              <a:latin typeface="Calibri" pitchFamily="34" charset="0"/>
              <a:ea typeface="新細明體" pitchFamily="18" charset="-120"/>
            </a:endParaRPr>
          </a:p>
          <a:p>
            <a:pPr lvl="1" eaLnBrk="1" hangingPunct="1">
              <a:spcBef>
                <a:spcPts val="0"/>
              </a:spcBef>
              <a:buNone/>
              <a:defRPr/>
            </a:pP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	 3hr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endParaRPr lang="en-US" altLang="zh-TW" sz="2000" b="1" dirty="0">
              <a:latin typeface="Calibri" pitchFamily="34" charset="0"/>
              <a:ea typeface="新細明體" pitchFamily="18" charset="-120"/>
            </a:endParaRPr>
          </a:p>
          <a:p>
            <a:pPr lvl="1" eaLnBrk="1" hangingPunct="1">
              <a:spcBef>
                <a:spcPts val="0"/>
              </a:spcBef>
              <a:buNone/>
              <a:defRPr/>
            </a:pPr>
            <a:endParaRPr lang="en-US" altLang="zh-TW" sz="2000" b="1" dirty="0" smtClean="0">
              <a:latin typeface="Calibri" pitchFamily="34" charset="0"/>
              <a:ea typeface="新細明體" pitchFamily="18" charset="-12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3200" b="1" dirty="0" smtClean="0">
                <a:solidFill>
                  <a:srgbClr val="00B0F0"/>
                </a:solidFill>
                <a:latin typeface="Calibri" pitchFamily="34" charset="0"/>
                <a:ea typeface="新細明體" pitchFamily="18" charset="-120"/>
              </a:rPr>
              <a:t>Indianapolis</a:t>
            </a:r>
            <a:r>
              <a:rPr lang="en-US" altLang="zh-TW" sz="3200" b="1" dirty="0" smtClean="0">
                <a:latin typeface="Calibri" pitchFamily="34" charset="0"/>
                <a:ea typeface="新細明體" pitchFamily="18" charset="-120"/>
              </a:rPr>
              <a:t> (around 1.5 hour)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altLang="zh-TW" b="1" dirty="0" smtClean="0">
                <a:latin typeface="Calibri" pitchFamily="34" charset="0"/>
                <a:ea typeface="新細明體" pitchFamily="18" charset="-120"/>
              </a:rPr>
              <a:t>	</a:t>
            </a:r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Star of America 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  <a:hlinkClick r:id="rId7"/>
              </a:rPr>
              <a:t>http://www.soashuttle.com/</a:t>
            </a:r>
            <a:endParaRPr lang="en-US" altLang="zh-TW" sz="2000" b="1" dirty="0" smtClean="0">
              <a:latin typeface="Calibri" pitchFamily="34" charset="0"/>
              <a:ea typeface="新細明體" pitchFamily="18" charset="-12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	</a:t>
            </a:r>
            <a:r>
              <a:rPr lang="en-US" altLang="zh-TW" sz="2800" b="1" dirty="0" smtClean="0">
                <a:latin typeface="Calibri" pitchFamily="34" charset="0"/>
                <a:ea typeface="新細明體" pitchFamily="18" charset="-120"/>
              </a:rPr>
              <a:t>Lafayette LIMO</a:t>
            </a:r>
            <a:r>
              <a:rPr lang="en-US" altLang="zh-TW" b="1" dirty="0" smtClean="0">
                <a:latin typeface="Calibri" pitchFamily="34" charset="0"/>
                <a:ea typeface="新細明體" pitchFamily="18" charset="-120"/>
              </a:rPr>
              <a:t> 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  <a:hlinkClick r:id="rId8"/>
              </a:rPr>
              <a:t>http://www.lafayettelimo.com/</a:t>
            </a:r>
            <a:endParaRPr lang="en-US" altLang="zh-TW" sz="2000" b="1" dirty="0" smtClean="0"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43014" name="Picture 4" descr="http://tbn0.google.com/images?q=tbn:lv8aI-7RtiDVLM:http://www.used-buses.net/bustypes/img/greyhound-bus-2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010400" y="2518114"/>
            <a:ext cx="13716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 descr="http://tbn0.google.com/images?q=tbn:5f3-w7JNc6rb2M:http://www.n8qnp.com/Amtrak%252031%2520Approaching%2520Wayn%2520Ave%2520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150429" y="1182189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9C8FBC-3731-47B9-B9A2-2E9B8EFC0BEA}" type="datetime1">
              <a:rPr lang="en-US" altLang="zh-TW" smtClean="0"/>
              <a:pPr>
                <a:defRPr/>
              </a:pPr>
              <a:t>8/18/2013</a:t>
            </a:fld>
            <a:endParaRPr lang="en-US" altLang="zh-TW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3949" y="0"/>
            <a:ext cx="9167949" cy="883920"/>
          </a:xfrm>
          <a:solidFill>
            <a:srgbClr val="00B0F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Go to Chicago or Indy!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87768"/>
      </p:ext>
    </p:extLst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110558"/>
              </p:ext>
            </p:extLst>
          </p:nvPr>
        </p:nvGraphicFramePr>
        <p:xfrm>
          <a:off x="952500" y="1066800"/>
          <a:ext cx="7238999" cy="51379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2531"/>
                <a:gridCol w="2390195"/>
                <a:gridCol w="2286273"/>
              </a:tblGrid>
              <a:tr h="457200">
                <a:tc>
                  <a:txBody>
                    <a:bodyPr/>
                    <a:lstStyle/>
                    <a:p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/>
                        <a:t>Where</a:t>
                      </a:r>
                      <a:r>
                        <a:rPr lang="en-US" altLang="zh-TW" sz="2400" b="1" baseline="0" dirty="0" smtClean="0"/>
                        <a:t> to take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/>
                        <a:t>Fares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05047">
                <a:tc gridSpan="3">
                  <a:txBody>
                    <a:bodyPr/>
                    <a:lstStyle/>
                    <a:p>
                      <a:r>
                        <a:rPr lang="en-US" altLang="zh-TW" sz="2400" b="1" dirty="0" smtClean="0"/>
                        <a:t>Chicago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2400" b="1" dirty="0"/>
                    </a:p>
                  </a:txBody>
                  <a:tcPr/>
                </a:tc>
              </a:tr>
              <a:tr h="505047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Amtrak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Downtown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$ 29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05047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Greyhound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Downtown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$ 30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461705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Express</a:t>
                      </a:r>
                      <a:r>
                        <a:rPr lang="en-US" altLang="zh-TW" sz="2400" baseline="0" dirty="0" smtClean="0"/>
                        <a:t> Air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Purdue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$ 65</a:t>
                      </a:r>
                    </a:p>
                  </a:txBody>
                  <a:tcPr/>
                </a:tc>
              </a:tr>
              <a:tr h="1092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Chinese-</a:t>
                      </a:r>
                      <a:r>
                        <a:rPr lang="zh-TW" altLang="en-US" sz="2400" dirty="0" smtClean="0"/>
                        <a:t>龍杰</a:t>
                      </a:r>
                    </a:p>
                    <a:p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電洽</a:t>
                      </a:r>
                      <a:endParaRPr lang="en-US" altLang="zh-TW" sz="2400" dirty="0" smtClean="0"/>
                    </a:p>
                    <a:p>
                      <a:r>
                        <a:rPr lang="en-US" altLang="zh-TW" sz="2400" dirty="0" smtClean="0"/>
                        <a:t>(630 721</a:t>
                      </a:r>
                      <a:r>
                        <a:rPr lang="en-US" altLang="zh-TW" sz="2400" baseline="0" dirty="0" smtClean="0"/>
                        <a:t> 0226)</a:t>
                      </a:r>
                    </a:p>
                    <a:p>
                      <a:r>
                        <a:rPr lang="en-US" altLang="zh-TW" sz="2400" dirty="0" smtClean="0"/>
                        <a:t>646 251 5883</a:t>
                      </a:r>
                      <a:endParaRPr lang="zh-TW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電洽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05047">
                <a:tc gridSpan="3">
                  <a:txBody>
                    <a:bodyPr/>
                    <a:lstStyle/>
                    <a:p>
                      <a:r>
                        <a:rPr lang="en-US" altLang="zh-TW" sz="2400" b="1" dirty="0" smtClean="0"/>
                        <a:t>Indy</a:t>
                      </a:r>
                      <a:endParaRPr lang="zh-TW" alt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2400" b="1" dirty="0"/>
                    </a:p>
                  </a:txBody>
                  <a:tcPr/>
                </a:tc>
              </a:tr>
              <a:tr h="505047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Lafayette</a:t>
                      </a:r>
                      <a:r>
                        <a:rPr lang="en-US" altLang="zh-TW" sz="2400" baseline="0" dirty="0" smtClean="0"/>
                        <a:t> L</a:t>
                      </a:r>
                      <a:r>
                        <a:rPr lang="en-US" altLang="zh-TW" sz="2400" dirty="0" smtClean="0"/>
                        <a:t>IMO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PMU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$ 27/50</a:t>
                      </a:r>
                      <a:endParaRPr lang="en-US" altLang="zh-TW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05047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Star</a:t>
                      </a:r>
                      <a:r>
                        <a:rPr lang="en-US" altLang="zh-TW" sz="2400" baseline="0" dirty="0" smtClean="0"/>
                        <a:t> of America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PMU</a:t>
                      </a:r>
                      <a:endParaRPr lang="zh-TW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$ 19 (free Wi-Fi)</a:t>
                      </a:r>
                      <a:endParaRPr lang="en-US" altLang="zh-TW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A10D77-C9B9-4C74-8922-2F881B677FBF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-23949" y="0"/>
            <a:ext cx="9167949" cy="883920"/>
          </a:xfrm>
          <a:solidFill>
            <a:srgbClr val="00B0F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Go to Chicago or Indy!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5857"/>
      </p:ext>
    </p:extLst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B0F0"/>
          </a:solidFill>
        </p:spPr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Parking on campus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 Permit (living off-campus)</a:t>
            </a:r>
          </a:p>
          <a:p>
            <a:r>
              <a:rPr lang="en-US" altLang="zh-TW" dirty="0" smtClean="0"/>
              <a:t>Hawkins or PV permit (for residents only)</a:t>
            </a:r>
          </a:p>
          <a:p>
            <a:r>
              <a:rPr lang="en-US" altLang="zh-TW" dirty="0" smtClean="0"/>
              <a:t>A Permit (Fellowship or visiting scholar)</a:t>
            </a:r>
          </a:p>
          <a:p>
            <a:r>
              <a:rPr lang="en-US" altLang="zh-TW" dirty="0" smtClean="0"/>
              <a:t>Parking map: </a:t>
            </a:r>
            <a:r>
              <a:rPr lang="en-US" altLang="zh-TW" sz="1800" dirty="0" smtClean="0"/>
              <a:t>http://www.purdue.edu/pat/mainnav/parking/pdfs/Parking_Map_08_2010.pdf</a:t>
            </a:r>
          </a:p>
          <a:p>
            <a:r>
              <a:rPr lang="en-US" altLang="zh-TW" dirty="0" smtClean="0"/>
              <a:t>Parking permit fees and regulations:</a:t>
            </a:r>
          </a:p>
          <a:p>
            <a:pPr>
              <a:buNone/>
            </a:pPr>
            <a:r>
              <a:rPr lang="en-US" altLang="zh-TW" sz="1800" dirty="0" smtClean="0"/>
              <a:t>	http://www.purdue.edu/pat/mainnav/parking/students.htm</a:t>
            </a:r>
          </a:p>
          <a:p>
            <a:r>
              <a:rPr lang="en-US" altLang="zh-TW" dirty="0" smtClean="0"/>
              <a:t> Speed Limit: 20/10 mph in campus/garage</a:t>
            </a:r>
          </a:p>
          <a:p>
            <a:endParaRPr lang="en-US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795FC-1CC4-4DAC-85CF-73CC5E1B72AC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78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2600"/>
            <a:ext cx="9144000" cy="1516062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solidFill>
                  <a:srgbClr val="000000"/>
                </a:solidFill>
              </a:rPr>
              <a:t>Grocery Shopping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685800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By Jennifer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FA683-D3D7-4101-898D-5AC8D97388B5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2551405"/>
      </p:ext>
    </p:extLst>
  </p:cSld>
  <p:clrMapOvr>
    <a:masterClrMapping/>
  </p:clrMapOvr>
  <p:transition advTm="4057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04106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Outline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zh-TW" sz="2000" b="1" smtClean="0"/>
          </a:p>
          <a:p>
            <a:pPr eaLnBrk="1" hangingPunct="1"/>
            <a:endParaRPr lang="en-US" altLang="zh-TW" sz="2000" b="1" smtClean="0"/>
          </a:p>
          <a:p>
            <a:pPr eaLnBrk="1" hangingPunct="1">
              <a:buFont typeface="Wingdings 2" pitchFamily="18" charset="2"/>
              <a:buNone/>
            </a:pPr>
            <a:endParaRPr lang="zh-TW" altLang="en-US" sz="2000" b="1" smtClean="0">
              <a:ea typeface="新細明體" pitchFamily="18" charset="-12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545643"/>
              </p:ext>
            </p:extLst>
          </p:nvPr>
        </p:nvGraphicFramePr>
        <p:xfrm>
          <a:off x="914400" y="1295400"/>
          <a:ext cx="7162800" cy="466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13960"/>
                <a:gridCol w="21488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Welcome comment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Henry 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2013-2014 ILTC activities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Ting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Transportation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Vicky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Grocery</a:t>
                      </a:r>
                      <a:r>
                        <a:rPr lang="en-US" sz="2800" baseline="0" dirty="0" smtClean="0"/>
                        <a:t> shopping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Jennifer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Dining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I-Fan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Entertainment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Buy</a:t>
                      </a:r>
                      <a:r>
                        <a:rPr lang="en-US" sz="2800" baseline="0" dirty="0" smtClean="0"/>
                        <a:t> a car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Tzu-</a:t>
                      </a:r>
                      <a:r>
                        <a:rPr lang="en-US" sz="2800" dirty="0" err="1" smtClean="0"/>
                        <a:t>ching</a:t>
                      </a:r>
                      <a:endParaRPr lang="en-US" sz="2800" dirty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Club”s</a:t>
                      </a:r>
                      <a:r>
                        <a:rPr lang="en-US" sz="2800" dirty="0" smtClean="0"/>
                        <a:t>”!!!!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Car insurance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Helen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Tm="2792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Map of the Purdue Camp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371600"/>
            <a:ext cx="43894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31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484188" eaLnBrk="1" hangingPunct="1"/>
            <a:r>
              <a:rPr lang="en-US" altLang="zh-TW" sz="4000" b="1" smtClean="0">
                <a:solidFill>
                  <a:schemeClr val="bg1"/>
                </a:solidFill>
              </a:rPr>
              <a:t>Purdue Campus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144A83E-F264-430C-9723-8008446B1BCD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46925" y="6413500"/>
            <a:ext cx="1539875" cy="307975"/>
          </a:xfrm>
        </p:spPr>
        <p:txBody>
          <a:bodyPr/>
          <a:lstStyle/>
          <a:p>
            <a:pPr>
              <a:defRPr/>
            </a:pPr>
            <a:fld id="{53070AC9-95F0-4BCF-9977-C14F61EFF3F9}" type="slidenum">
              <a:rPr lang="en-US" altLang="zh-TW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48768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dirty="0" smtClean="0"/>
              <a:t>Purdue University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zh-TW" sz="2800" b="1" dirty="0" smtClean="0"/>
              <a:t>     Visitor Center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dirty="0" smtClean="0"/>
              <a:t>Bring the campus map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zh-TW" sz="2800" b="1" dirty="0" smtClean="0"/>
              <a:t>     with you all the time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dirty="0" smtClean="0"/>
              <a:t>Landmark: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 The </a:t>
            </a:r>
            <a:r>
              <a:rPr lang="en-US" altLang="zh-TW" b="1" i="1" u="sng" dirty="0" smtClean="0"/>
              <a:t>Purdue Bell Tower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u="sng" dirty="0" smtClean="0">
                <a:solidFill>
                  <a:schemeClr val="accent6">
                    <a:lumMod val="75000"/>
                  </a:schemeClr>
                </a:solidFill>
              </a:rPr>
              <a:t>Maps of Purdue, West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altLang="zh-TW" sz="2800" b="1" u="sng" dirty="0" smtClean="0">
                <a:solidFill>
                  <a:schemeClr val="accent6">
                    <a:lumMod val="75000"/>
                  </a:schemeClr>
                </a:solidFill>
              </a:rPr>
              <a:t>Lafayette, and Indiana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zh-TW" sz="2000" i="1" dirty="0" smtClean="0">
                <a:latin typeface="Times New Roman" pitchFamily="18" charset="0"/>
              </a:rPr>
              <a:t>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zh-TW" sz="24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7086600" y="3733800"/>
            <a:ext cx="533400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36897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312"/>
          </a:xfrm>
          <a:solidFill>
            <a:srgbClr val="92D050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West Lafayette / Lafayette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n-US" altLang="zh-TW" sz="28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b="1" i="1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zh-TW" sz="2800" b="1" smtClean="0"/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60566"/>
            <a:ext cx="6705600" cy="49133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18437" name="文字方塊 6"/>
          <p:cNvSpPr txBox="1">
            <a:spLocks noChangeArrowheads="1"/>
          </p:cNvSpPr>
          <p:nvPr/>
        </p:nvSpPr>
        <p:spPr bwMode="auto">
          <a:xfrm>
            <a:off x="1371600" y="3124200"/>
            <a:ext cx="1795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kumimoji="0" lang="en-US" altLang="zh-TW" b="1"/>
              <a:t>West Lafayette</a:t>
            </a:r>
            <a:endParaRPr kumimoji="0" lang="zh-TW" altLang="en-US" b="1"/>
          </a:p>
        </p:txBody>
      </p:sp>
      <p:sp>
        <p:nvSpPr>
          <p:cNvPr id="18438" name="文字方塊 8"/>
          <p:cNvSpPr txBox="1">
            <a:spLocks noChangeArrowheads="1"/>
          </p:cNvSpPr>
          <p:nvPr/>
        </p:nvSpPr>
        <p:spPr bwMode="auto">
          <a:xfrm>
            <a:off x="5791200" y="3124200"/>
            <a:ext cx="1211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kumimoji="0" lang="en-US" altLang="zh-TW" b="1"/>
              <a:t>Lafayette</a:t>
            </a:r>
            <a:endParaRPr kumimoji="0" lang="zh-TW" altLang="en-US" b="1"/>
          </a:p>
        </p:txBody>
      </p:sp>
      <p:sp>
        <p:nvSpPr>
          <p:cNvPr id="18439" name="文字方塊 9"/>
          <p:cNvSpPr txBox="1">
            <a:spLocks noChangeArrowheads="1"/>
          </p:cNvSpPr>
          <p:nvPr/>
        </p:nvSpPr>
        <p:spPr bwMode="auto">
          <a:xfrm>
            <a:off x="4191000" y="2209800"/>
            <a:ext cx="1079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kumimoji="0" lang="en-US" altLang="zh-TW" b="1"/>
              <a:t>Wabash</a:t>
            </a:r>
            <a:br>
              <a:rPr kumimoji="0" lang="en-US" altLang="zh-TW" b="1"/>
            </a:br>
            <a:r>
              <a:rPr kumimoji="0" lang="en-US" altLang="zh-TW" b="1"/>
              <a:t>River</a:t>
            </a:r>
            <a:endParaRPr kumimoji="0" lang="zh-TW" altLang="en-US" b="1"/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1737AED-823D-4D25-BC3A-38CC3068E793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18E38-6963-4C7A-9422-92D8784F0BCC}" type="slidenum">
              <a:rPr lang="en-US" altLang="zh-TW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5820599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31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484188" eaLnBrk="1" hangingPunct="1"/>
            <a:r>
              <a:rPr lang="en-US" altLang="zh-TW" sz="4000" b="1" dirty="0" smtClean="0">
                <a:solidFill>
                  <a:schemeClr val="bg1"/>
                </a:solidFill>
              </a:rPr>
              <a:t>Grocery Shopping 1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Walking distance from campus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Food Mart (Mid-Eastern) South street, West </a:t>
            </a:r>
            <a:r>
              <a:rPr lang="en-US" altLang="zh-TW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afayette</a:t>
            </a:r>
          </a:p>
          <a:p>
            <a:pPr lvl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Oriental </a:t>
            </a:r>
            <a:r>
              <a:rPr lang="zh-TW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東方店 </a:t>
            </a:r>
            <a:r>
              <a:rPr lang="en-US" altLang="zh-TW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(Chinese) Brown Street, West Lafayette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Smith Hall (for Meat products-Wed: 3:30~5:30, Fri: 3:30~5:30) On Campus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 Purdue Village Garden (fresh vegetables)</a:t>
            </a:r>
            <a:endParaRPr lang="en-US" altLang="zh-TW" sz="2400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n-US" altLang="zh-TW" sz="2800" b="1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grpSp>
        <p:nvGrpSpPr>
          <p:cNvPr id="2" name="群組 11"/>
          <p:cNvGrpSpPr>
            <a:grpSpLocks/>
          </p:cNvGrpSpPr>
          <p:nvPr/>
        </p:nvGrpSpPr>
        <p:grpSpPr bwMode="auto">
          <a:xfrm>
            <a:off x="2895600" y="3962400"/>
            <a:ext cx="5181600" cy="2895600"/>
            <a:chOff x="2133600" y="1143000"/>
            <a:chExt cx="7391400" cy="5029200"/>
          </a:xfrm>
        </p:grpSpPr>
        <p:pic>
          <p:nvPicPr>
            <p:cNvPr id="2049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3600" y="1143000"/>
              <a:ext cx="7391400" cy="5029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sp>
          <p:nvSpPr>
            <p:cNvPr id="7" name="向下箭號 6"/>
            <p:cNvSpPr/>
            <p:nvPr/>
          </p:nvSpPr>
          <p:spPr>
            <a:xfrm>
              <a:off x="6934387" y="3886452"/>
              <a:ext cx="380440" cy="3804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1</a:t>
              </a:r>
              <a:endParaRPr kumimoji="0" lang="zh-TW" altLang="en-US" sz="1400" b="1" dirty="0"/>
            </a:p>
          </p:txBody>
        </p:sp>
        <p:sp>
          <p:nvSpPr>
            <p:cNvPr id="9" name="向下箭號 8"/>
            <p:cNvSpPr/>
            <p:nvPr/>
          </p:nvSpPr>
          <p:spPr>
            <a:xfrm>
              <a:off x="8764121" y="4038099"/>
              <a:ext cx="380440" cy="3804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2</a:t>
              </a:r>
              <a:endParaRPr kumimoji="0" lang="zh-TW" altLang="en-US" sz="1400" b="1" dirty="0"/>
            </a:p>
          </p:txBody>
        </p:sp>
        <p:sp>
          <p:nvSpPr>
            <p:cNvPr id="10" name="向下箭號 9"/>
            <p:cNvSpPr/>
            <p:nvPr/>
          </p:nvSpPr>
          <p:spPr>
            <a:xfrm>
              <a:off x="4952931" y="4115301"/>
              <a:ext cx="380440" cy="3804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3</a:t>
              </a:r>
              <a:endParaRPr kumimoji="0" lang="zh-TW" altLang="en-US" sz="1200" b="1" dirty="0"/>
            </a:p>
          </p:txBody>
        </p:sp>
        <p:sp>
          <p:nvSpPr>
            <p:cNvPr id="11" name="向下箭號 10"/>
            <p:cNvSpPr/>
            <p:nvPr/>
          </p:nvSpPr>
          <p:spPr>
            <a:xfrm>
              <a:off x="2668027" y="5640054"/>
              <a:ext cx="380440" cy="3804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4</a:t>
              </a:r>
              <a:endParaRPr kumimoji="0" lang="zh-TW" altLang="en-US" b="1" dirty="0"/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EF0DFB-D5E9-45D1-ACC7-6B8F9BFC8EC6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29CDE-0972-4791-8FDA-B27E0A97D4C3}" type="slidenum">
              <a:rPr lang="en-US" altLang="zh-TW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20487" name="Text Box 13"/>
          <p:cNvSpPr txBox="1">
            <a:spLocks noChangeArrowheads="1"/>
          </p:cNvSpPr>
          <p:nvPr/>
        </p:nvSpPr>
        <p:spPr bwMode="auto">
          <a:xfrm>
            <a:off x="4800600" y="51958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3.</a:t>
            </a:r>
          </a:p>
        </p:txBody>
      </p:sp>
      <p:sp>
        <p:nvSpPr>
          <p:cNvPr id="20488" name="Text Box 14"/>
          <p:cNvSpPr txBox="1">
            <a:spLocks noChangeArrowheads="1"/>
          </p:cNvSpPr>
          <p:nvPr/>
        </p:nvSpPr>
        <p:spPr bwMode="auto">
          <a:xfrm>
            <a:off x="6248400" y="51816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1.</a:t>
            </a:r>
          </a:p>
        </p:txBody>
      </p:sp>
      <p:sp>
        <p:nvSpPr>
          <p:cNvPr id="20489" name="Text Box 15"/>
          <p:cNvSpPr txBox="1">
            <a:spLocks noChangeArrowheads="1"/>
          </p:cNvSpPr>
          <p:nvPr/>
        </p:nvSpPr>
        <p:spPr bwMode="auto">
          <a:xfrm>
            <a:off x="7543800" y="52578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2.</a:t>
            </a:r>
          </a:p>
        </p:txBody>
      </p:sp>
      <p:sp>
        <p:nvSpPr>
          <p:cNvPr id="20490" name="Text Box 16"/>
          <p:cNvSpPr txBox="1">
            <a:spLocks noChangeArrowheads="1"/>
          </p:cNvSpPr>
          <p:nvPr/>
        </p:nvSpPr>
        <p:spPr bwMode="auto">
          <a:xfrm>
            <a:off x="3276600" y="60960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4054954223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31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484188" eaLnBrk="1" hangingPunct="1"/>
            <a:r>
              <a:rPr lang="en-US" altLang="zh-TW" sz="4000" b="1" dirty="0" smtClean="0">
                <a:solidFill>
                  <a:schemeClr val="bg1"/>
                </a:solidFill>
              </a:rPr>
              <a:t>Grocery Shopping 2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662112"/>
            <a:ext cx="8229600" cy="48910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West Lafayette</a:t>
            </a:r>
          </a:p>
          <a:p>
            <a:pPr lvl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Asia Market (</a:t>
            </a:r>
            <a:r>
              <a:rPr lang="en-US" altLang="zh-TW" sz="2400" dirty="0" smtClean="0"/>
              <a:t>2400 Yeager </a:t>
            </a:r>
          </a:p>
          <a:p>
            <a:pPr marL="457200" lvl="1" indent="0">
              <a:buNone/>
              <a:defRPr/>
            </a:pPr>
            <a:r>
              <a:rPr lang="en-US" altLang="zh-TW" sz="2400" dirty="0" smtClean="0"/>
              <a:t>	  Road, West Lafayette)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Marsh Supermarket* 1B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Payless Supermarket* 4B</a:t>
            </a:r>
          </a:p>
          <a:p>
            <a:pPr lvl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 Wal-Mart* 4B, 1B</a:t>
            </a:r>
          </a:p>
          <a:p>
            <a:pPr lvl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 Hana Market (Korean) 4B</a:t>
            </a:r>
          </a:p>
          <a:p>
            <a:pPr lvl="1" eaLnBrk="1" hangingPunct="1">
              <a:buFontTx/>
              <a:buNone/>
              <a:defRPr/>
            </a:pPr>
            <a:endParaRPr lang="en-US" altLang="zh-TW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Font typeface="Arial" charset="0"/>
              <a:buNone/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(* Water refill available)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74A3194-29BF-47E9-8F90-311B4C31B934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A4F79-9E68-4BE5-B134-249A17A4CF19}" type="slidenum">
              <a:rPr lang="en-US" altLang="zh-TW"/>
              <a:pPr>
                <a:defRPr/>
              </a:pPr>
              <a:t>23</a:t>
            </a:fld>
            <a:endParaRPr lang="en-US" altLang="zh-TW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572000" y="1357313"/>
            <a:ext cx="4419600" cy="4876800"/>
            <a:chOff x="2880" y="864"/>
            <a:chExt cx="2784" cy="3072"/>
          </a:xfrm>
        </p:grpSpPr>
        <p:pic>
          <p:nvPicPr>
            <p:cNvPr id="2253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864"/>
              <a:ext cx="2784" cy="307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sp>
          <p:nvSpPr>
            <p:cNvPr id="6" name="向下箭號 5"/>
            <p:cNvSpPr/>
            <p:nvPr/>
          </p:nvSpPr>
          <p:spPr>
            <a:xfrm>
              <a:off x="3526" y="1630"/>
              <a:ext cx="174" cy="1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1</a:t>
              </a:r>
              <a:endParaRPr kumimoji="0" lang="zh-TW" altLang="en-US" sz="1400" b="1" dirty="0"/>
            </a:p>
          </p:txBody>
        </p:sp>
        <p:sp>
          <p:nvSpPr>
            <p:cNvPr id="7" name="向下箭號 6"/>
            <p:cNvSpPr/>
            <p:nvPr/>
          </p:nvSpPr>
          <p:spPr>
            <a:xfrm>
              <a:off x="4320" y="1920"/>
              <a:ext cx="174" cy="1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2</a:t>
              </a:r>
              <a:endParaRPr kumimoji="0" lang="zh-TW" altLang="en-US" sz="1400" b="1" dirty="0"/>
            </a:p>
          </p:txBody>
        </p:sp>
        <p:sp>
          <p:nvSpPr>
            <p:cNvPr id="8" name="向下箭號 7"/>
            <p:cNvSpPr>
              <a:spLocks noChangeArrowheads="1"/>
            </p:cNvSpPr>
            <p:nvPr/>
          </p:nvSpPr>
          <p:spPr bwMode="auto">
            <a:xfrm rot="10800000">
              <a:off x="4416" y="2256"/>
              <a:ext cx="174" cy="14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>
                  <a:solidFill>
                    <a:schemeClr val="lt1"/>
                  </a:solidFill>
                  <a:latin typeface="+mn-lt"/>
                  <a:ea typeface="+mn-ea"/>
                </a:rPr>
                <a:t>3</a:t>
              </a:r>
              <a:endParaRPr kumimoji="0" lang="zh-TW" altLang="en-US" sz="1400" b="1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向下箭號 8"/>
            <p:cNvSpPr/>
            <p:nvPr/>
          </p:nvSpPr>
          <p:spPr>
            <a:xfrm>
              <a:off x="4123" y="2141"/>
              <a:ext cx="174" cy="1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4</a:t>
              </a:r>
              <a:endParaRPr kumimoji="0" lang="zh-TW" altLang="en-US" sz="1400" b="1" dirty="0"/>
            </a:p>
          </p:txBody>
        </p:sp>
        <p:sp>
          <p:nvSpPr>
            <p:cNvPr id="10" name="向下箭號 9"/>
            <p:cNvSpPr/>
            <p:nvPr/>
          </p:nvSpPr>
          <p:spPr>
            <a:xfrm>
              <a:off x="3029" y="1324"/>
              <a:ext cx="174" cy="1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612000" bIns="0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  <a:defRPr/>
              </a:pPr>
              <a:r>
                <a:rPr kumimoji="0" lang="en-US" altLang="zh-TW" sz="1400" b="1" dirty="0"/>
                <a:t>5</a:t>
              </a:r>
              <a:endParaRPr kumimoji="0" lang="zh-TW" altLang="en-US" sz="1400" b="1" dirty="0"/>
            </a:p>
          </p:txBody>
        </p:sp>
        <p:sp>
          <p:nvSpPr>
            <p:cNvPr id="22541" name="Text Box 14"/>
            <p:cNvSpPr txBox="1">
              <a:spLocks noChangeArrowheads="1"/>
            </p:cNvSpPr>
            <p:nvPr/>
          </p:nvSpPr>
          <p:spPr bwMode="auto">
            <a:xfrm>
              <a:off x="3024" y="1056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/>
                <a:t>5.</a:t>
              </a:r>
            </a:p>
          </p:txBody>
        </p:sp>
        <p:sp>
          <p:nvSpPr>
            <p:cNvPr id="22542" name="Text Box 15"/>
            <p:cNvSpPr txBox="1">
              <a:spLocks noChangeArrowheads="1"/>
            </p:cNvSpPr>
            <p:nvPr/>
          </p:nvSpPr>
          <p:spPr bwMode="auto">
            <a:xfrm>
              <a:off x="3312" y="1536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/>
                <a:t>4.</a:t>
              </a:r>
            </a:p>
          </p:txBody>
        </p:sp>
        <p:sp>
          <p:nvSpPr>
            <p:cNvPr id="22543" name="Text Box 16"/>
            <p:cNvSpPr txBox="1">
              <a:spLocks noChangeArrowheads="1"/>
            </p:cNvSpPr>
            <p:nvPr/>
          </p:nvSpPr>
          <p:spPr bwMode="auto">
            <a:xfrm>
              <a:off x="4464" y="1728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/>
                <a:t>3.</a:t>
              </a:r>
            </a:p>
          </p:txBody>
        </p:sp>
        <p:sp>
          <p:nvSpPr>
            <p:cNvPr id="22544" name="Text Box 17"/>
            <p:cNvSpPr txBox="1">
              <a:spLocks noChangeArrowheads="1"/>
            </p:cNvSpPr>
            <p:nvPr/>
          </p:nvSpPr>
          <p:spPr bwMode="auto">
            <a:xfrm>
              <a:off x="4560" y="2208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/>
                <a:t>2.</a:t>
              </a:r>
            </a:p>
          </p:txBody>
        </p:sp>
        <p:sp>
          <p:nvSpPr>
            <p:cNvPr id="22545" name="Text Box 18"/>
            <p:cNvSpPr txBox="1">
              <a:spLocks noChangeArrowheads="1"/>
            </p:cNvSpPr>
            <p:nvPr/>
          </p:nvSpPr>
          <p:spPr bwMode="auto">
            <a:xfrm>
              <a:off x="3984" y="2208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/>
                <a:t>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310154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31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484188" eaLnBrk="1" hangingPunct="1"/>
            <a:r>
              <a:rPr lang="en-US" altLang="zh-TW" sz="4000" b="1" dirty="0" smtClean="0">
                <a:solidFill>
                  <a:schemeClr val="bg1"/>
                </a:solidFill>
              </a:rPr>
              <a:t>Grocery Shopping 3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95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Lafayette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Wal-Mart*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Target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Meijer*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Sam’s Club: Large Quantity, Membership required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Marsh Supermarket*</a:t>
            </a:r>
          </a:p>
          <a:p>
            <a:pPr lvl="1" eaLnBrk="1" hangingPunct="1"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Payless Supermarket*</a:t>
            </a:r>
          </a:p>
          <a:p>
            <a:pPr lvl="1" eaLnBrk="1" hangingPunct="1">
              <a:buFont typeface="Arial" charset="0"/>
              <a:buNone/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(* Water refill available)</a:t>
            </a:r>
          </a:p>
          <a:p>
            <a:pPr lvl="1" eaLnBrk="1" hangingPunct="1">
              <a:buFontTx/>
              <a:buNone/>
              <a:defRPr/>
            </a:pPr>
            <a:endParaRPr lang="en-US" altLang="zh-TW" sz="3200" b="1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491CC8-2CBF-4BDF-AA1A-2D062C707956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E74EC3-E6DE-424D-A47A-7D9F02F48CB3}" type="slidenum">
              <a:rPr lang="en-US" altLang="zh-TW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8474177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2600"/>
            <a:ext cx="9144000" cy="1516062"/>
          </a:xfrm>
          <a:solidFill>
            <a:srgbClr val="6600CC"/>
          </a:solidFill>
        </p:spPr>
        <p:txBody>
          <a:bodyPr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altLang="zh-TW" sz="4000" b="1" dirty="0" smtClean="0">
                <a:solidFill>
                  <a:schemeClr val="bg1"/>
                </a:solidFill>
              </a:rPr>
              <a:t>Dining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533400"/>
          </a:xfrm>
          <a:solidFill>
            <a:srgbClr val="9999FF"/>
          </a:solidFill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By</a:t>
            </a:r>
            <a:r>
              <a:rPr lang="zh-TW" altLang="en-US" b="1" dirty="0">
                <a:solidFill>
                  <a:schemeClr val="tx1"/>
                </a:solidFill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</a:rPr>
              <a:t>I-Fan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34B8E-EB77-4FDC-927C-015243FB5111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8695379"/>
      </p:ext>
    </p:extLst>
  </p:cSld>
  <p:clrMapOvr>
    <a:masterClrMapping/>
  </p:clrMapOvr>
  <p:transition advTm="4057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ood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84740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On-Campus Dining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943600" y="4343400"/>
            <a:ext cx="1752600" cy="1065213"/>
            <a:chOff x="3936" y="2688"/>
            <a:chExt cx="1152" cy="626"/>
          </a:xfrm>
        </p:grpSpPr>
        <p:sp>
          <p:nvSpPr>
            <p:cNvPr id="28690" name="Oval 6"/>
            <p:cNvSpPr>
              <a:spLocks noChangeArrowheads="1"/>
            </p:cNvSpPr>
            <p:nvPr/>
          </p:nvSpPr>
          <p:spPr bwMode="auto">
            <a:xfrm>
              <a:off x="4272" y="2688"/>
              <a:ext cx="465" cy="43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</a:pPr>
              <a:endParaRPr kumimoji="0" lang="zh-TW" altLang="en-US"/>
            </a:p>
          </p:txBody>
        </p:sp>
        <p:sp>
          <p:nvSpPr>
            <p:cNvPr id="28691" name="Text Box 7"/>
            <p:cNvSpPr txBox="1">
              <a:spLocks noChangeArrowheads="1"/>
            </p:cNvSpPr>
            <p:nvPr/>
          </p:nvSpPr>
          <p:spPr bwMode="auto">
            <a:xfrm>
              <a:off x="3936" y="3043"/>
              <a:ext cx="115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</a:pPr>
              <a:r>
                <a:rPr kumimoji="0" lang="en-US" altLang="zh-TW" sz="2400" b="1">
                  <a:solidFill>
                    <a:srgbClr val="FF0000"/>
                  </a:solidFill>
                </a:rPr>
                <a:t>  </a:t>
              </a:r>
              <a:r>
                <a:rPr kumimoji="0" lang="en-US" altLang="zh-TW" sz="2000" b="1">
                  <a:solidFill>
                    <a:srgbClr val="FF0000"/>
                  </a:solidFill>
                </a:rPr>
                <a:t>We’re Here!</a:t>
              </a:r>
            </a:p>
          </p:txBody>
        </p:sp>
      </p:grp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1066800" y="5181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</a:pPr>
            <a:endParaRPr kumimoji="0" lang="en-US" altLang="zh-TW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914400" y="3886200"/>
            <a:ext cx="1219200" cy="914400"/>
            <a:chOff x="432" y="2592"/>
            <a:chExt cx="768" cy="576"/>
          </a:xfrm>
        </p:grpSpPr>
        <p:sp>
          <p:nvSpPr>
            <p:cNvPr id="28688" name="Oval 10"/>
            <p:cNvSpPr>
              <a:spLocks noChangeArrowheads="1"/>
            </p:cNvSpPr>
            <p:nvPr/>
          </p:nvSpPr>
          <p:spPr bwMode="auto">
            <a:xfrm>
              <a:off x="528" y="2592"/>
              <a:ext cx="624" cy="5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</a:pPr>
              <a:endParaRPr kumimoji="0" lang="zh-TW" altLang="en-US"/>
            </a:p>
          </p:txBody>
        </p:sp>
        <p:sp>
          <p:nvSpPr>
            <p:cNvPr id="28689" name="Text Box 11"/>
            <p:cNvSpPr txBox="1">
              <a:spLocks noChangeArrowheads="1"/>
            </p:cNvSpPr>
            <p:nvPr/>
          </p:nvSpPr>
          <p:spPr bwMode="auto">
            <a:xfrm>
              <a:off x="432" y="2928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</a:pPr>
              <a:endParaRPr kumimoji="0" lang="en-US" altLang="zh-TW" b="1">
                <a:solidFill>
                  <a:srgbClr val="FF0000"/>
                </a:solidFill>
              </a:endParaRPr>
            </a:p>
          </p:txBody>
        </p:sp>
      </p:grpSp>
      <p:sp>
        <p:nvSpPr>
          <p:cNvPr id="28678" name="Oval 13"/>
          <p:cNvSpPr>
            <a:spLocks noChangeArrowheads="1"/>
          </p:cNvSpPr>
          <p:nvPr/>
        </p:nvSpPr>
        <p:spPr bwMode="auto">
          <a:xfrm>
            <a:off x="6400800" y="1295400"/>
            <a:ext cx="990600" cy="914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</a:pPr>
            <a:endParaRPr kumimoji="0" lang="zh-TW" altLang="en-US"/>
          </a:p>
        </p:txBody>
      </p:sp>
      <p:sp>
        <p:nvSpPr>
          <p:cNvPr id="28679" name="Oval 16"/>
          <p:cNvSpPr>
            <a:spLocks noChangeArrowheads="1"/>
          </p:cNvSpPr>
          <p:nvPr/>
        </p:nvSpPr>
        <p:spPr bwMode="auto">
          <a:xfrm>
            <a:off x="7543800" y="4800600"/>
            <a:ext cx="990600" cy="914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</a:pPr>
            <a:endParaRPr kumimoji="0" lang="zh-TW" altLang="en-US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953000" y="4219575"/>
            <a:ext cx="1371600" cy="581025"/>
            <a:chOff x="-240" y="2465"/>
            <a:chExt cx="1257" cy="593"/>
          </a:xfrm>
        </p:grpSpPr>
        <p:sp>
          <p:nvSpPr>
            <p:cNvPr id="28686" name="Oval 29"/>
            <p:cNvSpPr>
              <a:spLocks noChangeArrowheads="1"/>
            </p:cNvSpPr>
            <p:nvPr/>
          </p:nvSpPr>
          <p:spPr bwMode="auto">
            <a:xfrm>
              <a:off x="528" y="2592"/>
              <a:ext cx="489" cy="46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</a:pPr>
              <a:endParaRPr kumimoji="0" lang="zh-TW" altLang="en-US"/>
            </a:p>
          </p:txBody>
        </p:sp>
        <p:sp>
          <p:nvSpPr>
            <p:cNvPr id="28687" name="Text Box 30"/>
            <p:cNvSpPr txBox="1">
              <a:spLocks noChangeArrowheads="1"/>
            </p:cNvSpPr>
            <p:nvPr/>
          </p:nvSpPr>
          <p:spPr bwMode="auto">
            <a:xfrm>
              <a:off x="-240" y="2465"/>
              <a:ext cx="768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</a:pPr>
              <a:r>
                <a:rPr kumimoji="0" lang="en-US" altLang="zh-TW" sz="1600" b="1">
                  <a:solidFill>
                    <a:srgbClr val="FF0000"/>
                  </a:solidFill>
                </a:rPr>
                <a:t>HTM Cafe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7086600" y="4191000"/>
            <a:ext cx="1828800" cy="538163"/>
            <a:chOff x="4100" y="1056"/>
            <a:chExt cx="1392" cy="339"/>
          </a:xfrm>
        </p:grpSpPr>
        <p:sp>
          <p:nvSpPr>
            <p:cNvPr id="28684" name="Oval 32"/>
            <p:cNvSpPr>
              <a:spLocks noChangeArrowheads="1"/>
            </p:cNvSpPr>
            <p:nvPr/>
          </p:nvSpPr>
          <p:spPr bwMode="auto">
            <a:xfrm>
              <a:off x="4100" y="1056"/>
              <a:ext cx="464" cy="3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</a:pPr>
              <a:endParaRPr kumimoji="0" lang="zh-TW" altLang="en-US"/>
            </a:p>
          </p:txBody>
        </p:sp>
        <p:sp>
          <p:nvSpPr>
            <p:cNvPr id="28685" name="Text Box 33"/>
            <p:cNvSpPr txBox="1">
              <a:spLocks noChangeArrowheads="1"/>
            </p:cNvSpPr>
            <p:nvPr/>
          </p:nvSpPr>
          <p:spPr bwMode="auto">
            <a:xfrm>
              <a:off x="4564" y="1104"/>
              <a:ext cx="9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</a:pPr>
              <a:r>
                <a:rPr kumimoji="0" lang="en-US" altLang="zh-TW" sz="2400" b="1">
                  <a:solidFill>
                    <a:srgbClr val="FF0000"/>
                  </a:solidFill>
                </a:rPr>
                <a:t>PMU</a:t>
              </a: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6AA97A-60FF-4127-BDA4-FF068A7D0A78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B7A9C-82B3-4B1C-8EAF-491A342B6DD4}" type="slidenum">
              <a:rPr lang="en-US" altLang="zh-TW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01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0" y="-4354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Area A: Stadium &amp; Northwestern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648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American</a:t>
            </a:r>
            <a:r>
              <a:rPr lang="en-US" altLang="zh-TW" b="1" dirty="0" smtClean="0">
                <a:solidFill>
                  <a:srgbClr val="E46C0A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McDonald’s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Café Royale </a:t>
            </a:r>
            <a:r>
              <a:rPr lang="en-US" altLang="zh-TW" sz="2800" b="1" i="1" dirty="0" smtClean="0"/>
              <a:t>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BCA287B-A087-4541-8281-F93B8820D3C6}" type="datetime1">
              <a:rPr lang="en-US" altLang="zh-TW"/>
              <a:pPr>
                <a:defRPr/>
              </a:pPr>
              <a:t>8/18/2013</a:t>
            </a:fld>
            <a:endParaRPr lang="en-US" altLang="zh-T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ED945-2777-43E1-9316-DE9D5969565F}" type="slidenum">
              <a:rPr lang="en-US" altLang="zh-TW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671760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Area B: Chauncey Hill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52401" y="1524000"/>
            <a:ext cx="4191000" cy="4532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3000" b="1" dirty="0" smtClean="0">
                <a:solidFill>
                  <a:srgbClr val="7030A0"/>
                </a:solidFill>
              </a:rPr>
              <a:t>American</a:t>
            </a:r>
            <a:r>
              <a:rPr lang="en-US" altLang="zh-TW" b="1" dirty="0" smtClean="0">
                <a:solidFill>
                  <a:srgbClr val="7030A0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Potbelly (Sandwich)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Einstein Bagel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Arby's Roast Beef Restaurant </a:t>
            </a:r>
            <a:endParaRPr lang="en-US" altLang="zh-TW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Jimmy John's (Sandwich)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Subway (Sandwich)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Browny's</a:t>
            </a:r>
            <a:r>
              <a:rPr lang="en-US" altLang="zh-TW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Pizza King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TW" sz="2800" b="1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220F719-D4CA-432F-96A9-A847BDC19525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CED27B-889B-4063-9935-1FB2ECA3C72B}" type="slidenum">
              <a:rPr lang="en-US" altLang="zh-TW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2400" y="1447800"/>
            <a:ext cx="5669677" cy="426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TW" b="1" dirty="0" smtClean="0">
                <a:solidFill>
                  <a:srgbClr val="7030A0"/>
                </a:solidFill>
              </a:rPr>
              <a:t>Asian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Maru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(Japanese and Korean)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Basil Thai (Thai)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Rice Café (American Chinese)</a:t>
            </a:r>
          </a:p>
          <a:p>
            <a:pPr lvl="1">
              <a:lnSpc>
                <a:spcPct val="80000"/>
              </a:lnSpc>
            </a:pP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富臨 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(Chinese)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Khana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zh-TW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Khazana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Indian Grill</a:t>
            </a:r>
          </a:p>
          <a:p>
            <a:pPr lvl="1">
              <a:lnSpc>
                <a:spcPct val="80000"/>
              </a:lnSpc>
            </a:pPr>
            <a:endParaRPr lang="en-US" altLang="zh-TW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</a:pP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zh-TW" b="1" dirty="0" smtClean="0">
                <a:solidFill>
                  <a:srgbClr val="7030A0"/>
                </a:solidFill>
              </a:rPr>
              <a:t>Other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Captain Gyros (Greek and American)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Fiesta (Mexican)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Parthenon (Greek) 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Chipotle (Mexican)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Qdoba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Mexican Grill</a:t>
            </a:r>
          </a:p>
          <a:p>
            <a:pPr lvl="1">
              <a:lnSpc>
                <a:spcPct val="80000"/>
              </a:lnSpc>
            </a:pP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2800" b="1" i="1" dirty="0" smtClean="0"/>
              <a:t>                                           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527454908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Area C: Purdue West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b="1" dirty="0" smtClean="0">
                <a:solidFill>
                  <a:srgbClr val="7030A0"/>
                </a:solidFill>
              </a:rPr>
              <a:t>American</a:t>
            </a:r>
          </a:p>
          <a:p>
            <a:pPr lvl="1" eaLnBrk="1" hangingPunct="1"/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Papa John’s</a:t>
            </a:r>
          </a:p>
          <a:p>
            <a:pPr lvl="1" eaLnBrk="1" hangingPunct="1"/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Dairy Queen (Ice cream &amp; Fast Food) </a:t>
            </a:r>
          </a:p>
          <a:p>
            <a:pPr lvl="1" eaLnBrk="1" hangingPunct="1"/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Subway</a:t>
            </a:r>
          </a:p>
          <a:p>
            <a:pPr eaLnBrk="1" hangingPunct="1"/>
            <a:r>
              <a:rPr lang="en-US" altLang="zh-TW" b="1" dirty="0" smtClean="0">
                <a:solidFill>
                  <a:srgbClr val="7030A0"/>
                </a:solidFill>
              </a:rPr>
              <a:t>Asian</a:t>
            </a:r>
          </a:p>
          <a:p>
            <a:pPr lvl="1" eaLnBrk="1" hangingPunct="1"/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China Dragon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2800" b="1" i="1" dirty="0" smtClean="0"/>
          </a:p>
          <a:p>
            <a:pPr eaLnBrk="1" hangingPunct="1">
              <a:buFont typeface="Wingdings 2" pitchFamily="18" charset="2"/>
              <a:buNone/>
            </a:pPr>
            <a:endParaRPr lang="en-US" altLang="zh-TW" sz="2800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42FD9E3-34F1-4AA9-AE8B-AE2874CE72AE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869A3-F42A-447D-A92D-28BC7BE990D3}" type="slidenum">
              <a:rPr lang="en-US" altLang="zh-TW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325954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ctrTitle"/>
          </p:nvPr>
        </p:nvSpPr>
        <p:spPr bwMode="auto">
          <a:xfrm>
            <a:off x="457200" y="381000"/>
            <a:ext cx="8229600" cy="1066799"/>
          </a:xfrm>
          <a:solidFill>
            <a:schemeClr val="bg1">
              <a:alpha val="58000"/>
            </a:schemeClr>
          </a:soli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solidFill>
                  <a:srgbClr val="0070C0"/>
                </a:solidFill>
              </a:rPr>
              <a:t>Introduction to ILTC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subTitle" idx="1"/>
          </p:nvPr>
        </p:nvSpPr>
        <p:spPr>
          <a:xfrm>
            <a:off x="453933" y="1676400"/>
            <a:ext cx="8229600" cy="4572000"/>
          </a:xfrm>
          <a:solidFill>
            <a:schemeClr val="bg1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For Taiwan Students</a:t>
            </a:r>
          </a:p>
          <a:p>
            <a:pPr lvl="1"/>
            <a:r>
              <a:rPr lang="en-US" altLang="zh-TW" b="1" dirty="0" smtClean="0">
                <a:solidFill>
                  <a:schemeClr val="tx1"/>
                </a:solidFill>
                <a:ea typeface="新細明體" pitchFamily="18" charset="-120"/>
              </a:rPr>
              <a:t>Graduate: ILTC ( I Love Taiwan Club )</a:t>
            </a:r>
          </a:p>
          <a:p>
            <a:pPr lvl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Undergraduate: TSA</a:t>
            </a:r>
          </a:p>
          <a:p>
            <a:pPr lvl="1"/>
            <a:endParaRPr lang="en-US" altLang="zh-TW" dirty="0" smtClean="0">
              <a:solidFill>
                <a:schemeClr val="tx1"/>
              </a:solidFill>
              <a:ea typeface="新細明體" pitchFamily="18" charset="-12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Ways to reach ILTC</a:t>
            </a:r>
          </a:p>
          <a:p>
            <a:pPr lvl="1"/>
            <a:r>
              <a:rPr lang="en-US" altLang="zh-TW" b="1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ILTC Website: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http://web.ics.purdue.edu/~iltc/ChinesePages/Index.htm</a:t>
            </a:r>
          </a:p>
          <a:p>
            <a:pPr lvl="1"/>
            <a:r>
              <a:rPr lang="en-US" altLang="zh-TW" b="1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Facebook:</a:t>
            </a:r>
            <a:r>
              <a:rPr lang="en-US" altLang="zh-TW" sz="20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 </a:t>
            </a:r>
          </a:p>
          <a:p>
            <a:pPr lvl="1"/>
            <a:r>
              <a:rPr lang="en-US" altLang="zh-TW" sz="20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Purdue ILTC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BCD02A-5698-408A-8E57-536981A5734B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676400"/>
            <a:ext cx="7705725" cy="3956050"/>
          </a:xfrm>
        </p:spPr>
      </p:pic>
      <p:sp>
        <p:nvSpPr>
          <p:cNvPr id="40962" name="Oval 9"/>
          <p:cNvSpPr>
            <a:spLocks noChangeArrowheads="1"/>
          </p:cNvSpPr>
          <p:nvPr/>
        </p:nvSpPr>
        <p:spPr bwMode="auto">
          <a:xfrm rot="1283688">
            <a:off x="3844925" y="2230438"/>
            <a:ext cx="838200" cy="1524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zh-TW" b="1">
              <a:latin typeface="Calibri" pitchFamily="34" charset="0"/>
            </a:endParaRPr>
          </a:p>
        </p:txBody>
      </p:sp>
      <p:sp>
        <p:nvSpPr>
          <p:cNvPr id="40963" name="Text Box 11"/>
          <p:cNvSpPr txBox="1">
            <a:spLocks noChangeArrowheads="1"/>
          </p:cNvSpPr>
          <p:nvPr/>
        </p:nvSpPr>
        <p:spPr bwMode="auto">
          <a:xfrm>
            <a:off x="2555875" y="981075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>
                <a:latin typeface="Calibri" pitchFamily="34" charset="0"/>
              </a:rPr>
              <a:t>Kibu, Green Leaves, Bombay</a:t>
            </a:r>
          </a:p>
        </p:txBody>
      </p:sp>
      <p:sp>
        <p:nvSpPr>
          <p:cNvPr id="40964" name="Oval 12"/>
          <p:cNvSpPr>
            <a:spLocks noChangeArrowheads="1"/>
          </p:cNvSpPr>
          <p:nvPr/>
        </p:nvSpPr>
        <p:spPr bwMode="auto">
          <a:xfrm>
            <a:off x="5943600" y="2971800"/>
            <a:ext cx="431800" cy="431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zh-TW" b="1">
              <a:latin typeface="Calibri" pitchFamily="34" charset="0"/>
            </a:endParaRPr>
          </a:p>
        </p:txBody>
      </p:sp>
      <p:sp>
        <p:nvSpPr>
          <p:cNvPr id="40965" name="Text Box 17"/>
          <p:cNvSpPr txBox="1">
            <a:spLocks noChangeArrowheads="1"/>
          </p:cNvSpPr>
          <p:nvPr/>
        </p:nvSpPr>
        <p:spPr bwMode="auto">
          <a:xfrm>
            <a:off x="6324600" y="762000"/>
            <a:ext cx="24479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>
                <a:latin typeface="Calibri" pitchFamily="34" charset="0"/>
              </a:rPr>
              <a:t>Oriental (take trolley)</a:t>
            </a:r>
          </a:p>
          <a:p>
            <a:pPr>
              <a:spcBef>
                <a:spcPct val="50000"/>
              </a:spcBef>
            </a:pPr>
            <a:r>
              <a:rPr lang="en-US" altLang="zh-TW" b="1">
                <a:latin typeface="Calibri" pitchFamily="34" charset="0"/>
              </a:rPr>
              <a:t>Buffalo Wild Wings</a:t>
            </a:r>
          </a:p>
        </p:txBody>
      </p:sp>
      <p:sp>
        <p:nvSpPr>
          <p:cNvPr id="40966" name="Slide Number Placeholder 1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4045F2A-9FE4-4091-957D-FE1F609BB4FC}" type="slidenum">
              <a:rPr kumimoji="0" lang="en-US" altLang="zh-TW" sz="1000">
                <a:latin typeface="Arial" charset="0"/>
              </a:rPr>
              <a:pPr algn="r"/>
              <a:t>30</a:t>
            </a:fld>
            <a:endParaRPr kumimoji="0" lang="en-US" altLang="zh-TW" sz="1000">
              <a:latin typeface="Arial" charset="0"/>
            </a:endParaRPr>
          </a:p>
        </p:txBody>
      </p:sp>
      <p:sp>
        <p:nvSpPr>
          <p:cNvPr id="40967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84188" algn="ctr">
              <a:buNone/>
            </a:pPr>
            <a:r>
              <a:rPr kumimoji="0" lang="en-US" altLang="zh-TW" sz="3600" b="1" dirty="0">
                <a:solidFill>
                  <a:schemeClr val="bg1"/>
                </a:solidFill>
                <a:latin typeface="Calibri" pitchFamily="34" charset="0"/>
              </a:rPr>
              <a:t>Off-Campus Dining</a:t>
            </a:r>
          </a:p>
        </p:txBody>
      </p:sp>
      <p:sp>
        <p:nvSpPr>
          <p:cNvPr id="40968" name="Text Box 20"/>
          <p:cNvSpPr txBox="1">
            <a:spLocks noChangeArrowheads="1"/>
          </p:cNvSpPr>
          <p:nvPr/>
        </p:nvSpPr>
        <p:spPr bwMode="auto">
          <a:xfrm>
            <a:off x="3962400" y="30480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 rot="-3925025">
            <a:off x="4991100" y="3162300"/>
            <a:ext cx="533400" cy="914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altLang="zh-TW" b="1">
              <a:latin typeface="Calibri" pitchFamily="34" charset="0"/>
            </a:endParaRPr>
          </a:p>
        </p:txBody>
      </p:sp>
      <p:sp>
        <p:nvSpPr>
          <p:cNvPr id="40970" name="Text Box 22"/>
          <p:cNvSpPr txBox="1">
            <a:spLocks noChangeArrowheads="1"/>
          </p:cNvSpPr>
          <p:nvPr/>
        </p:nvSpPr>
        <p:spPr bwMode="auto">
          <a:xfrm>
            <a:off x="5105400" y="342900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0971" name="Text Box 23"/>
          <p:cNvSpPr txBox="1">
            <a:spLocks noChangeArrowheads="1"/>
          </p:cNvSpPr>
          <p:nvPr/>
        </p:nvSpPr>
        <p:spPr bwMode="auto">
          <a:xfrm>
            <a:off x="6172200" y="32766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</a:rPr>
              <a:t>Movie Theatre</a:t>
            </a:r>
          </a:p>
        </p:txBody>
      </p:sp>
      <p:sp>
        <p:nvSpPr>
          <p:cNvPr id="40972" name="Oval 9"/>
          <p:cNvSpPr>
            <a:spLocks noChangeArrowheads="1"/>
          </p:cNvSpPr>
          <p:nvPr/>
        </p:nvSpPr>
        <p:spPr bwMode="auto">
          <a:xfrm rot="-5400000">
            <a:off x="5638800" y="1828800"/>
            <a:ext cx="533400" cy="1600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altLang="zh-TW" b="1">
              <a:latin typeface="Calibri" pitchFamily="34" charset="0"/>
            </a:endParaRPr>
          </a:p>
        </p:txBody>
      </p:sp>
      <p:sp>
        <p:nvSpPr>
          <p:cNvPr id="40973" name="Text Box 25"/>
          <p:cNvSpPr txBox="1">
            <a:spLocks noChangeArrowheads="1"/>
          </p:cNvSpPr>
          <p:nvPr/>
        </p:nvSpPr>
        <p:spPr bwMode="auto">
          <a:xfrm>
            <a:off x="5791200" y="24384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0974" name="Text Box 26"/>
          <p:cNvSpPr txBox="1">
            <a:spLocks noChangeArrowheads="1"/>
          </p:cNvSpPr>
          <p:nvPr/>
        </p:nvSpPr>
        <p:spPr bwMode="auto">
          <a:xfrm>
            <a:off x="1981200" y="5943600"/>
            <a:ext cx="2325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Use Google Map!</a:t>
            </a:r>
          </a:p>
        </p:txBody>
      </p:sp>
    </p:spTree>
    <p:extLst>
      <p:ext uri="{BB962C8B-B14F-4D97-AF65-F5344CB8AC3E}">
        <p14:creationId xmlns:p14="http://schemas.microsoft.com/office/powerpoint/2010/main" val="35696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>
          <a:xfrm>
            <a:off x="-76200" y="0"/>
            <a:ext cx="92202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Area A: River Road and State Street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American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Triple X (Brunch)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Domino’s (Pizza)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Asian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Kibu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Café (Korean and Japanese)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Bombay (Indian)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Green Leaf (Vietnam)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0BCA287B-A087-4541-8281-F93B8820D3C6}" type="datetime1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8/18/2013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13764786-8C8C-4182-847A-3E90D0B9F957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31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8999608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Area B: River Market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American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Silver Dipper (Ice cream)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Marco’s Pizza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AJ’s Burger and Beef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Bruno’s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Asian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Oishi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熱炒</a:t>
            </a: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、湯麵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Happy China (Chinese)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237A4A0F-CDDD-4519-9315-6E722DE1DB02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32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6063645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0" y="4354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Area C: Brown Street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American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Buffalo Wild Wings Grill and Bar (Wings, Burger)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Asian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天香樓</a:t>
            </a: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(Chinese)</a:t>
            </a:r>
            <a:endParaRPr lang="en-US" altLang="zh-TW" b="1" dirty="0" smtClean="0">
              <a:solidFill>
                <a:srgbClr val="E46C0A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b="1" dirty="0" smtClean="0">
                <a:solidFill>
                  <a:srgbClr val="7030A0"/>
                </a:solidFill>
              </a:rPr>
              <a:t>Other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Puccini’s (Italian)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9 Irish Brothers (Irish)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 Rodeo (Mexican)</a:t>
            </a:r>
            <a:endParaRPr lang="zh-TW" alt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0BCA287B-A087-4541-8281-F93B8820D3C6}" type="datetime1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8/18/2013</a:t>
            </a:fld>
            <a:endParaRPr kumimoji="0" lang="en-US" altLang="zh-TW" sz="1200" dirty="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9DF85801-FC2A-4AE9-9585-0EACCA9BE3B3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33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5027746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0" y="4354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zh-TW" altLang="en-US" sz="3600" b="1" dirty="0" smtClean="0">
                <a:solidFill>
                  <a:schemeClr val="bg1"/>
                </a:solidFill>
              </a:rPr>
              <a:t>早餐新選擇</a:t>
            </a:r>
            <a:endParaRPr lang="en-US" altLang="zh-TW" sz="3600" b="1" dirty="0" smtClean="0">
              <a:solidFill>
                <a:schemeClr val="bg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472440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0BCA287B-A087-4541-8281-F93B8820D3C6}" type="datetime1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8/18/2013</a:t>
            </a:fld>
            <a:endParaRPr kumimoji="0" lang="en-US" altLang="zh-TW" sz="1200" dirty="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9DF85801-FC2A-4AE9-9585-0EACCA9BE3B3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34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pic>
        <p:nvPicPr>
          <p:cNvPr id="2" name="圖片 1" descr="螢幕快照 2013-08-11 10.50.21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11962" r="33022" b="33351"/>
          <a:stretch/>
        </p:blipFill>
        <p:spPr>
          <a:xfrm>
            <a:off x="152400" y="1371599"/>
            <a:ext cx="8839200" cy="51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51466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0" y="4354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Tips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472440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0BCA287B-A087-4541-8281-F93B8820D3C6}" type="datetime1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8/18/2013</a:t>
            </a:fld>
            <a:endParaRPr kumimoji="0" lang="en-US" altLang="zh-TW" sz="1200" dirty="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9DF85801-FC2A-4AE9-9585-0EACCA9BE3B3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35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pic>
        <p:nvPicPr>
          <p:cNvPr id="3" name="圖片 2" descr="IMG_149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" b="10225"/>
          <a:stretch/>
        </p:blipFill>
        <p:spPr>
          <a:xfrm>
            <a:off x="914400" y="1219200"/>
            <a:ext cx="7358473" cy="54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0150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0" y="4354"/>
            <a:ext cx="9144000" cy="1103312"/>
          </a:xfrm>
          <a:solidFill>
            <a:srgbClr val="6600CC"/>
          </a:solidFill>
        </p:spPr>
        <p:txBody>
          <a:bodyPr/>
          <a:lstStyle/>
          <a:p>
            <a:pPr marL="484188" eaLnBrk="1" hangingPunct="1"/>
            <a:r>
              <a:rPr lang="en-US" altLang="zh-TW" sz="3600" b="1" dirty="0" smtClean="0">
                <a:solidFill>
                  <a:schemeClr val="bg1"/>
                </a:solidFill>
              </a:rPr>
              <a:t>Tips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472440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b="1" i="1" dirty="0" smtClean="0"/>
              <a:t>                                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altLang="zh-TW" sz="2800" b="1" dirty="0" smtClean="0"/>
          </a:p>
        </p:txBody>
      </p:sp>
      <p:sp>
        <p:nvSpPr>
          <p:cNvPr id="5" name="Date Placeholder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0BCA287B-A087-4541-8281-F93B8820D3C6}" type="datetime1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8/18/2013</a:t>
            </a:fld>
            <a:endParaRPr kumimoji="0" lang="en-US" altLang="zh-TW" sz="1200" dirty="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9DF85801-FC2A-4AE9-9585-0EACCA9BE3B3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36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pic>
        <p:nvPicPr>
          <p:cNvPr id="7" name="圖片 6" descr="IMG_149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 b="18715"/>
          <a:stretch/>
        </p:blipFill>
        <p:spPr>
          <a:xfrm>
            <a:off x="1600200" y="1192579"/>
            <a:ext cx="5715000" cy="54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78099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0" y="6531"/>
            <a:ext cx="9144000" cy="1143000"/>
          </a:xfrm>
          <a:solidFill>
            <a:srgbClr val="6600CC"/>
          </a:solidFill>
        </p:spPr>
        <p:txBody>
          <a:bodyPr>
            <a:normAutofit/>
          </a:bodyPr>
          <a:lstStyle/>
          <a:p>
            <a:pPr marL="484188" eaLnBrk="1" hangingPunct="1"/>
            <a:endParaRPr lang="en-US" altLang="zh-TW" sz="3600" b="1" dirty="0" smtClean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0BCA287B-A087-4541-8281-F93B8820D3C6}" type="datetime1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8/18/2013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fld id="{9DF85801-FC2A-4AE9-9585-0EACCA9BE3B3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/>
              </a:pPr>
              <a:t>37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pic>
        <p:nvPicPr>
          <p:cNvPr id="2" name="圖片 1" descr="IMG_21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751" r="2824" b="49900"/>
          <a:stretch/>
        </p:blipFill>
        <p:spPr>
          <a:xfrm>
            <a:off x="136323" y="72025"/>
            <a:ext cx="5039272" cy="2975975"/>
          </a:xfrm>
          <a:prstGeom prst="rect">
            <a:avLst/>
          </a:prstGeom>
        </p:spPr>
      </p:pic>
      <p:pic>
        <p:nvPicPr>
          <p:cNvPr id="7" name="圖片 6" descr="IMG_21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50179" r="4464" b="2694"/>
          <a:stretch/>
        </p:blipFill>
        <p:spPr>
          <a:xfrm>
            <a:off x="2743200" y="3141863"/>
            <a:ext cx="6067195" cy="36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3083"/>
      </p:ext>
    </p:extLst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2600"/>
            <a:ext cx="9144000" cy="1516062"/>
          </a:xfrm>
          <a:solidFill>
            <a:srgbClr val="CC0066"/>
          </a:solidFill>
        </p:spPr>
        <p:txBody>
          <a:bodyPr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altLang="zh-TW" sz="3600" b="1" dirty="0" smtClean="0">
                <a:solidFill>
                  <a:schemeClr val="bg1"/>
                </a:solidFill>
              </a:rPr>
              <a:t>Entertainment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6096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By</a:t>
            </a:r>
            <a:r>
              <a:rPr lang="zh-TW" altLang="en-US" b="1" dirty="0">
                <a:solidFill>
                  <a:schemeClr val="tx1"/>
                </a:solidFill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</a:rPr>
              <a:t>Amy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34B8E-EB77-4FDC-927C-015243FB5111}" type="datetime1">
              <a:rPr lang="en-US" altLang="zh-TW" smtClean="0"/>
              <a:pPr>
                <a:defRPr/>
              </a:pPr>
              <a:t>8/18/2013</a:t>
            </a:fld>
            <a:endParaRPr lang="en-US" altLang="zh-T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</p:cSld>
  <p:clrMapOvr>
    <a:masterClrMapping/>
  </p:clrMapOvr>
  <p:transition advTm="4057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5415136" cy="51816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Books, DVD and Movies</a:t>
            </a:r>
            <a:endParaRPr lang="en-US" altLang="zh-TW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700" dirty="0" smtClean="0">
                <a:latin typeface="Times New Roman" pitchFamily="18" charset="0"/>
                <a:cs typeface="Times New Roman" pitchFamily="18" charset="0"/>
              </a:rPr>
              <a:t>Books: </a:t>
            </a:r>
            <a:r>
              <a:rPr lang="en-US" altLang="zh-TW" sz="2700" b="1" dirty="0" smtClean="0">
                <a:solidFill>
                  <a:srgbClr val="C00000"/>
                </a:solidFill>
              </a:rPr>
              <a:t>Von’s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700" dirty="0" smtClean="0"/>
              <a:t>DVD rentals:</a:t>
            </a:r>
            <a:r>
              <a:rPr lang="en-US" altLang="zh-TW" sz="2700" b="1" dirty="0" smtClean="0"/>
              <a:t> </a:t>
            </a:r>
            <a:r>
              <a:rPr lang="en-US" altLang="zh-TW" sz="2700" b="1" dirty="0" smtClean="0">
                <a:solidFill>
                  <a:srgbClr val="C00000"/>
                </a:solidFill>
              </a:rPr>
              <a:t>Red Box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700" dirty="0" smtClean="0"/>
              <a:t>Movies:</a:t>
            </a:r>
            <a:r>
              <a:rPr lang="en-US" altLang="zh-TW" sz="2700" b="1" dirty="0" smtClean="0"/>
              <a:t> </a:t>
            </a:r>
            <a:br>
              <a:rPr lang="en-US" altLang="zh-TW" sz="2700" b="1" dirty="0" smtClean="0"/>
            </a:br>
            <a:r>
              <a:rPr lang="en-US" altLang="zh-TW" sz="2700" b="1" dirty="0" smtClean="0">
                <a:solidFill>
                  <a:srgbClr val="C00000"/>
                </a:solidFill>
              </a:rPr>
              <a:t>1. Wabash Landing 9</a:t>
            </a:r>
            <a:br>
              <a:rPr lang="en-US" altLang="zh-TW" sz="2700" b="1" dirty="0" smtClean="0">
                <a:solidFill>
                  <a:srgbClr val="C00000"/>
                </a:solidFill>
              </a:rPr>
            </a:br>
            <a:r>
              <a:rPr lang="en-US" altLang="zh-TW" sz="2700" b="1" dirty="0" smtClean="0">
                <a:solidFill>
                  <a:srgbClr val="C00000"/>
                </a:solidFill>
              </a:rPr>
              <a:t>2. </a:t>
            </a:r>
            <a:r>
              <a:rPr lang="en-US" altLang="zh-TW" b="1" dirty="0" smtClean="0">
                <a:solidFill>
                  <a:srgbClr val="C00000"/>
                </a:solidFill>
              </a:rPr>
              <a:t>Stewart Center (Fowler)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rgbClr val="C00000"/>
                </a:solidFill>
              </a:rPr>
              <a:t>Fri &amp; Sat evenings $3</a:t>
            </a:r>
          </a:p>
          <a:p>
            <a:pPr lvl="3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altLang="zh-TW" b="1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900" b="1" dirty="0" smtClean="0">
                <a:solidFill>
                  <a:schemeClr val="accent6">
                    <a:lumMod val="75000"/>
                  </a:schemeClr>
                </a:solidFill>
              </a:rPr>
              <a:t>West Lafayette Public Library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400" dirty="0" smtClean="0"/>
              <a:t>Movie rentals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400" dirty="0" smtClean="0"/>
              <a:t>Free application with PUID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17786" y="1832882"/>
            <a:ext cx="299085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24600" y="3276600"/>
            <a:ext cx="2333177" cy="174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108D72-F513-4F1D-8DB4-A3DDBD6641A0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EBC94-1EC0-422A-832D-94BE3A82FEAE}" type="slidenum">
              <a:rPr lang="en-US" altLang="zh-TW"/>
              <a:pPr>
                <a:defRPr/>
              </a:pPr>
              <a:t>39</a:t>
            </a:fld>
            <a:endParaRPr lang="en-US" altLang="zh-TW"/>
          </a:p>
        </p:txBody>
      </p:sp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9144000" cy="1371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altLang="zh-TW" sz="3600" b="1" dirty="0"/>
              <a:t>2013-14 ILTC Activities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05200"/>
            <a:ext cx="9144000" cy="609600"/>
          </a:xfrm>
          <a:solidFill>
            <a:srgbClr val="FFFF99"/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By</a:t>
            </a:r>
            <a:r>
              <a:rPr lang="zh-TW" altLang="en-US" b="1" dirty="0">
                <a:solidFill>
                  <a:schemeClr val="tx1"/>
                </a:solidFill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</a:rPr>
              <a:t>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34B8E-EB77-4FDC-927C-015243FB5111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  <p:transition advTm="40578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6372200" cy="552636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Meeting and Party</a:t>
            </a:r>
            <a:r>
              <a:rPr lang="en-US" altLang="zh-TW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700" b="1" dirty="0" smtClean="0"/>
              <a:t>Karaoke: </a:t>
            </a:r>
            <a:r>
              <a:rPr lang="en-US" altLang="zh-TW" sz="2700" b="1" dirty="0" smtClean="0">
                <a:solidFill>
                  <a:srgbClr val="C00000"/>
                </a:solidFill>
              </a:rPr>
              <a:t>Echo (Taiwanese)          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400" b="1" dirty="0" smtClean="0"/>
              <a:t>Bars On campus (around Chauncey Hill): </a:t>
            </a:r>
            <a:r>
              <a:rPr lang="en-US" altLang="zh-TW" sz="2700" b="1" dirty="0">
                <a:solidFill>
                  <a:srgbClr val="C00000"/>
                </a:solidFill>
              </a:rPr>
              <a:t>Jake’s, Harry’s, Egyptian(Hookah), </a:t>
            </a:r>
          </a:p>
          <a:p>
            <a:pPr marL="457200" lvl="1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altLang="zh-TW" sz="2700" b="1" dirty="0">
                <a:solidFill>
                  <a:srgbClr val="C00000"/>
                </a:solidFill>
              </a:rPr>
              <a:t>    where Else</a:t>
            </a:r>
            <a:r>
              <a:rPr lang="en-US" altLang="zh-TW" sz="2400" b="1" dirty="0" smtClean="0"/>
              <a:t>, etc.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400" b="1" dirty="0" smtClean="0"/>
              <a:t>Club: </a:t>
            </a:r>
            <a:r>
              <a:rPr lang="en-US" altLang="zh-TW" sz="2700" b="1" dirty="0" smtClean="0">
                <a:solidFill>
                  <a:srgbClr val="C00000"/>
                </a:solidFill>
              </a:rPr>
              <a:t>Neon </a:t>
            </a:r>
            <a:r>
              <a:rPr lang="en-US" altLang="zh-TW" sz="2700" b="1" dirty="0">
                <a:solidFill>
                  <a:srgbClr val="C00000"/>
                </a:solidFill>
              </a:rPr>
              <a:t>Cactus </a:t>
            </a:r>
            <a:r>
              <a:rPr lang="en-US" altLang="zh-TW" sz="2400" b="1" dirty="0" smtClean="0"/>
              <a:t>in the Levee Plaza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400" b="1" dirty="0" smtClean="0"/>
              <a:t>Buffalo Wings: </a:t>
            </a:r>
            <a:r>
              <a:rPr lang="en-US" altLang="zh-TW" sz="2700" b="1" dirty="0">
                <a:solidFill>
                  <a:srgbClr val="C00000"/>
                </a:solidFill>
              </a:rPr>
              <a:t>Sport events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400" b="1" dirty="0" smtClean="0"/>
              <a:t>Lafayette downtown: </a:t>
            </a:r>
            <a:r>
              <a:rPr lang="en-US" altLang="zh-TW" sz="2700" b="1" dirty="0" err="1" smtClean="0">
                <a:solidFill>
                  <a:srgbClr val="C00000"/>
                </a:solidFill>
              </a:rPr>
              <a:t>Chumley’s</a:t>
            </a:r>
            <a:r>
              <a:rPr lang="en-US" altLang="zh-TW" sz="2700" b="1" dirty="0" smtClean="0">
                <a:solidFill>
                  <a:srgbClr val="C00000"/>
                </a:solidFill>
              </a:rPr>
              <a:t/>
            </a:r>
            <a:br>
              <a:rPr lang="en-US" altLang="zh-TW" sz="2700" b="1" dirty="0" smtClean="0">
                <a:solidFill>
                  <a:srgbClr val="C00000"/>
                </a:solidFill>
              </a:rPr>
            </a:br>
            <a:r>
              <a:rPr lang="en-US" altLang="zh-TW" sz="2700" b="1" dirty="0" smtClean="0">
                <a:solidFill>
                  <a:srgbClr val="C00000"/>
                </a:solidFill>
              </a:rPr>
              <a:t>                                    Black Sparrow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400" b="1" dirty="0"/>
              <a:t>Breakfast </a:t>
            </a:r>
            <a:r>
              <a:rPr lang="en-US" altLang="zh-TW" sz="2400" b="1" dirty="0" smtClean="0"/>
              <a:t>club</a:t>
            </a:r>
            <a:endParaRPr lang="en-US" altLang="zh-TW" sz="2400" b="1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altLang="zh-TW" sz="2400" b="1" dirty="0" smtClean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400" b="1" dirty="0" smtClean="0"/>
              <a:t>PS. </a:t>
            </a:r>
            <a:r>
              <a:rPr lang="en-US" altLang="zh-TW" sz="2400" b="1" dirty="0"/>
              <a:t>B</a:t>
            </a:r>
            <a:r>
              <a:rPr lang="en-US" altLang="zh-TW" sz="2400" b="1" dirty="0" smtClean="0"/>
              <a:t>ring </a:t>
            </a:r>
            <a:r>
              <a:rPr lang="en-US" altLang="zh-TW" sz="2400" b="1" dirty="0"/>
              <a:t>your </a:t>
            </a:r>
            <a:r>
              <a:rPr lang="en-US" altLang="zh-TW" sz="2400" b="1" dirty="0" smtClean="0"/>
              <a:t>ID</a:t>
            </a:r>
            <a:r>
              <a:rPr lang="en-US" altLang="zh-TW" sz="2400" b="1" dirty="0"/>
              <a:t> </a:t>
            </a:r>
            <a:r>
              <a:rPr lang="en-US" altLang="zh-TW" sz="2400" b="1" dirty="0" smtClean="0"/>
              <a:t>!!!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10767" y="2438400"/>
            <a:ext cx="2643174" cy="178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457200"/>
            <a:ext cx="2705096" cy="155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12485" y="4648200"/>
            <a:ext cx="2239737" cy="172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C7BB0E2-F003-4F52-A024-C315DDD39313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3537-1C2D-443A-B265-D8BCAC106AA9}" type="slidenum">
              <a:rPr lang="en-US" altLang="zh-TW"/>
              <a:pPr>
                <a:defRPr/>
              </a:pPr>
              <a:t>40</a:t>
            </a:fld>
            <a:endParaRPr lang="en-US" altLang="zh-TW"/>
          </a:p>
        </p:txBody>
      </p:sp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5436096" cy="51816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Performing Art &amp; Theatre</a:t>
            </a:r>
            <a:endParaRPr lang="en-US" altLang="zh-TW" sz="2700" b="1" dirty="0" smtClean="0">
              <a:solidFill>
                <a:srgbClr val="C00000"/>
              </a:solidFill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000" dirty="0" smtClean="0"/>
              <a:t>Purdue Convocations 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000" dirty="0" smtClean="0">
                <a:solidFill>
                  <a:srgbClr val="C00000"/>
                </a:solidFill>
              </a:rPr>
              <a:t>Elliot Hall of Music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000" dirty="0" smtClean="0"/>
              <a:t>Purdue Theatre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000" dirty="0" err="1" smtClean="0">
                <a:solidFill>
                  <a:srgbClr val="C00000"/>
                </a:solidFill>
              </a:rPr>
              <a:t>Pao</a:t>
            </a:r>
            <a:r>
              <a:rPr lang="en-US" altLang="zh-TW" sz="2000" dirty="0" smtClean="0">
                <a:solidFill>
                  <a:srgbClr val="C00000"/>
                </a:solidFill>
              </a:rPr>
              <a:t> Hall of Visual and Performing Arts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000" dirty="0" smtClean="0">
                <a:solidFill>
                  <a:srgbClr val="C00000"/>
                </a:solidFill>
              </a:rPr>
              <a:t>Hansen Theatre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000" dirty="0" smtClean="0"/>
              <a:t>Art Exhibition: </a:t>
            </a:r>
            <a:r>
              <a:rPr lang="en-US" altLang="zh-TW" sz="2000" dirty="0" smtClean="0">
                <a:solidFill>
                  <a:srgbClr val="C00000"/>
                </a:solidFill>
              </a:rPr>
              <a:t>Stewart Center Main Floor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000" dirty="0" smtClean="0"/>
              <a:t>Summer concerts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000" dirty="0" smtClean="0"/>
              <a:t>Performing Arts:</a:t>
            </a:r>
            <a:r>
              <a:rPr lang="en-US" altLang="zh-TW" sz="2000" dirty="0" smtClean="0">
                <a:solidFill>
                  <a:srgbClr val="FF0000"/>
                </a:solidFill>
              </a:rPr>
              <a:t> </a:t>
            </a:r>
            <a:r>
              <a:rPr lang="en-US" altLang="zh-TW" sz="2000" dirty="0" smtClean="0">
                <a:solidFill>
                  <a:srgbClr val="C00000"/>
                </a:solidFill>
              </a:rPr>
              <a:t>Long Center in downtown </a:t>
            </a:r>
            <a:br>
              <a:rPr lang="en-US" altLang="zh-TW" sz="2000" dirty="0" smtClean="0">
                <a:solidFill>
                  <a:srgbClr val="C00000"/>
                </a:solidFill>
              </a:rPr>
            </a:br>
            <a:r>
              <a:rPr lang="en-US" altLang="zh-TW" sz="2000" dirty="0" smtClean="0">
                <a:solidFill>
                  <a:srgbClr val="C00000"/>
                </a:solidFill>
              </a:rPr>
              <a:t>                               Lafayette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2700" b="1" dirty="0" smtClean="0">
                <a:solidFill>
                  <a:srgbClr val="C00000"/>
                </a:solidFill>
              </a:rPr>
              <a:t>Chicago:</a:t>
            </a:r>
            <a:br>
              <a:rPr lang="en-US" altLang="zh-TW" sz="2700" b="1" dirty="0" smtClean="0">
                <a:solidFill>
                  <a:srgbClr val="C00000"/>
                </a:solidFill>
              </a:rPr>
            </a:br>
            <a:r>
              <a:rPr lang="en-US" altLang="zh-TW" sz="2700" b="1" dirty="0" smtClean="0">
                <a:solidFill>
                  <a:srgbClr val="C00000"/>
                </a:solidFill>
              </a:rPr>
              <a:t>YOU GET EVERYTHING!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60462" y="3962400"/>
            <a:ext cx="866775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https://www.purdue.edu/convocations/shows/MAMMAMIA/Mamma_Main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29520" y="1096266"/>
            <a:ext cx="1595434" cy="159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07606" y="2057400"/>
            <a:ext cx="2086243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070915拉法葉市04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824700" y="4362036"/>
            <a:ext cx="2476485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AE495B-7F91-42FD-9A82-F457DCDD3BD5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71E51-5617-4B94-B147-9680FFAA9F3F}" type="slidenum">
              <a:rPr lang="en-US" altLang="zh-TW"/>
              <a:pPr>
                <a:defRPr/>
              </a:pPr>
              <a:t>41</a:t>
            </a:fld>
            <a:endParaRPr lang="en-US" altLang="zh-TW"/>
          </a:p>
        </p:txBody>
      </p:sp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6477000" cy="4800600"/>
          </a:xfrm>
        </p:spPr>
        <p:txBody>
          <a:bodyPr rtlCol="0"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</a:rPr>
              <a:t>Sports</a:t>
            </a:r>
            <a:r>
              <a:rPr lang="en-US" altLang="zh-TW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000" dirty="0"/>
              <a:t>ILTC club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000" dirty="0"/>
              <a:t>Gym (COREC)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000" dirty="0"/>
              <a:t>Bowling (PMU)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000" dirty="0"/>
              <a:t>Golf and mini-golf</a:t>
            </a:r>
          </a:p>
          <a:p>
            <a:pPr lvl="1">
              <a:lnSpc>
                <a:spcPct val="80000"/>
              </a:lnSpc>
              <a:defRPr/>
            </a:pPr>
            <a:endParaRPr lang="en-US" altLang="zh-TW" sz="1600" dirty="0" smtClean="0"/>
          </a:p>
          <a:p>
            <a:pPr marL="342900" lvl="1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</a:rPr>
              <a:t>Professional Sports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000" dirty="0" smtClean="0"/>
              <a:t>Football (Indy)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000" dirty="0" smtClean="0"/>
              <a:t>Basketball (Chicago, Indy)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000" dirty="0" smtClean="0"/>
              <a:t>Baseball (Chicago, Cincinnati)</a:t>
            </a:r>
          </a:p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altLang="zh-TW" sz="2000" dirty="0" smtClean="0"/>
              <a:t>        - Indianapolis </a:t>
            </a:r>
            <a:r>
              <a:rPr lang="en-US" altLang="zh-TW" sz="2000" dirty="0"/>
              <a:t>500 </a:t>
            </a:r>
            <a:r>
              <a:rPr lang="en-US" altLang="zh-TW" sz="2000" dirty="0" smtClean="0"/>
              <a:t>– car </a:t>
            </a:r>
            <a:r>
              <a:rPr lang="en-US" altLang="zh-TW" sz="2000" dirty="0"/>
              <a:t>racing</a:t>
            </a:r>
            <a:r>
              <a:rPr lang="en-US" altLang="zh-TW" sz="2000" dirty="0" smtClean="0"/>
              <a:t>!</a:t>
            </a:r>
          </a:p>
          <a:p>
            <a:pPr marL="0" lvl="1" indent="0">
              <a:lnSpc>
                <a:spcPct val="80000"/>
              </a:lnSpc>
              <a:buNone/>
              <a:defRPr/>
            </a:pPr>
            <a:endParaRPr lang="en-US" altLang="zh-TW" sz="2000" dirty="0"/>
          </a:p>
          <a:p>
            <a:pPr marL="342900" lvl="1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</a:rPr>
              <a:t>NCAA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400" dirty="0"/>
              <a:t>Football </a:t>
            </a:r>
            <a:r>
              <a:rPr lang="en-US" altLang="zh-TW" sz="2400" dirty="0" smtClean="0"/>
              <a:t>(</a:t>
            </a:r>
            <a:r>
              <a:rPr lang="en-US" altLang="zh-TW" sz="2400" dirty="0" smtClean="0"/>
              <a:t>fall</a:t>
            </a:r>
            <a:r>
              <a:rPr lang="en-US" altLang="zh-TW" sz="2400" dirty="0" smtClean="0"/>
              <a:t>!)</a:t>
            </a:r>
            <a:endParaRPr lang="en-US" altLang="zh-TW" sz="2400" dirty="0"/>
          </a:p>
          <a:p>
            <a:pPr lvl="1">
              <a:lnSpc>
                <a:spcPct val="80000"/>
              </a:lnSpc>
              <a:defRPr/>
            </a:pPr>
            <a:r>
              <a:rPr lang="en-US" altLang="zh-TW" sz="2400" dirty="0"/>
              <a:t>Basketball </a:t>
            </a:r>
            <a:r>
              <a:rPr lang="en-US" altLang="zh-TW" sz="2400" dirty="0" smtClean="0"/>
              <a:t>(</a:t>
            </a:r>
            <a:r>
              <a:rPr lang="en-US" altLang="zh-TW" sz="2400" dirty="0" smtClean="0"/>
              <a:t>spring</a:t>
            </a:r>
            <a:r>
              <a:rPr lang="en-US" altLang="zh-TW" sz="2400" dirty="0" smtClean="0"/>
              <a:t>!) </a:t>
            </a:r>
            <a:endParaRPr lang="en-US" altLang="zh-TW" sz="2400" dirty="0"/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     (Discounts on University Book Stores )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2400" dirty="0" smtClean="0"/>
              <a:t>Baseball</a:t>
            </a:r>
            <a:r>
              <a:rPr lang="en-US" altLang="zh-TW" sz="2400" dirty="0"/>
              <a:t/>
            </a:r>
            <a:br>
              <a:rPr lang="en-US" altLang="zh-TW" sz="2400" dirty="0"/>
            </a:br>
            <a:r>
              <a:rPr lang="en-US" altLang="zh-TW" sz="2400" dirty="0"/>
              <a:t>Big Ten competitions</a:t>
            </a:r>
          </a:p>
          <a:p>
            <a:pPr lvl="1">
              <a:lnSpc>
                <a:spcPct val="80000"/>
              </a:lnSpc>
              <a:buNone/>
              <a:defRPr/>
            </a:pPr>
            <a:endParaRPr lang="en-US" altLang="zh-TW" sz="2000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FE59460-9E75-4E35-9777-B00D620AA286}" type="datetime1">
              <a:rPr lang="en-US" altLang="zh-TW"/>
              <a:pPr>
                <a:defRPr/>
              </a:pPr>
              <a:t>8/18/2013</a:t>
            </a:fld>
            <a:endParaRPr lang="en-US" altLang="zh-T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BCBB2-303C-49E1-8170-B19F44D47DF1}" type="slidenum">
              <a:rPr lang="en-US" altLang="zh-TW"/>
              <a:pPr>
                <a:defRPr/>
              </a:pPr>
              <a:t>42</a:t>
            </a:fld>
            <a:endParaRPr lang="en-US" altLang="zh-TW"/>
          </a:p>
        </p:txBody>
      </p:sp>
      <p:pic>
        <p:nvPicPr>
          <p:cNvPr id="8" name="Picture 6" descr="http://sphotos.ak.fbcdn.net/hphotos-ak-snc1/hs242.snc1/8926_175165509144_606534144_2737442_6894775_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3560" y="22098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blog.cochesalaventa.com/_fotos/92nd-Indy-500-ends-with-pole-sitter-Dixon-taking-checkered-flag_61881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37458"/>
            <a:ext cx="3581400" cy="227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-17417" y="0"/>
            <a:ext cx="2913017" cy="798512"/>
          </a:xfrm>
        </p:spPr>
        <p:txBody>
          <a:bodyPr>
            <a:noAutofit/>
          </a:bodyPr>
          <a:lstStyle/>
          <a:p>
            <a:pPr marL="484188"/>
            <a:r>
              <a:rPr lang="en-US" altLang="zh-TW" sz="3600" b="1" dirty="0" smtClean="0">
                <a:solidFill>
                  <a:schemeClr val="accent6">
                    <a:lumMod val="50000"/>
                  </a:schemeClr>
                </a:solidFill>
              </a:rPr>
              <a:t>Seasonal(1)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119563" cy="51816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Fall 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Global Festival </a:t>
            </a:r>
            <a:r>
              <a:rPr lang="en-US" altLang="zh-TW" dirty="0" smtClean="0"/>
              <a:t>(ILTC)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/>
              <a:t>Starry Night </a:t>
            </a:r>
            <a:endParaRPr lang="en-US" altLang="zh-TW" b="1" dirty="0" smtClean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Hunter’s Moon</a:t>
            </a:r>
            <a:endParaRPr lang="en-US" altLang="zh-TW" b="1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Halloweens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Trick or Treat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Custom Party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Pumpkin Carving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Job Fairs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Thanksgiving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Big Turkey Meal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SHOPPING!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Winter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Christmas and New Year Eve: </a:t>
            </a:r>
            <a:r>
              <a:rPr lang="en-US" altLang="zh-TW" dirty="0" smtClean="0"/>
              <a:t>Ice-skating and traveling!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5800" y="4648200"/>
            <a:ext cx="2786082" cy="201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1E07F15-69D8-4FD7-B37B-CB55D4D1800E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20700-C488-4F1E-910A-C6D656064AC4}" type="slidenum">
              <a:rPr lang="en-US" altLang="zh-TW"/>
              <a:pPr>
                <a:defRPr/>
              </a:pPr>
              <a:t>43</a:t>
            </a:fld>
            <a:endParaRPr lang="en-US" altLang="zh-TW"/>
          </a:p>
        </p:txBody>
      </p:sp>
      <p:pic>
        <p:nvPicPr>
          <p:cNvPr id="125959" name="Picture 2" descr="http://sphotos.ak.fbcdn.net/hphotos-ak-snc3/hs066.snc3/13355_1267824056877_1268097177_786803_7980949_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5334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http://hphotos-snc3.fbcdn.net/hs049.snc3/13636_1261381782827_1478161679_731406_5059913_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0239" y="2547257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95600" cy="798512"/>
          </a:xfrm>
        </p:spPr>
        <p:txBody>
          <a:bodyPr/>
          <a:lstStyle/>
          <a:p>
            <a:pPr marL="484188"/>
            <a:r>
              <a:rPr lang="en-US" altLang="zh-TW" sz="3600" b="1" dirty="0" smtClean="0">
                <a:solidFill>
                  <a:schemeClr val="accent6">
                    <a:lumMod val="50000"/>
                  </a:schemeClr>
                </a:solidFill>
              </a:rPr>
              <a:t>Seasonal(2)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762500" cy="5486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Spring 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Easter: </a:t>
            </a:r>
            <a:r>
              <a:rPr lang="en-US" altLang="zh-TW" dirty="0" smtClean="0"/>
              <a:t>Church Events, Easter egg hunting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Saint Patrick Day:</a:t>
            </a:r>
            <a:r>
              <a:rPr lang="en-US" altLang="zh-TW" dirty="0" smtClean="0"/>
              <a:t> </a:t>
            </a:r>
            <a:br>
              <a:rPr lang="en-US" altLang="zh-TW" dirty="0" smtClean="0"/>
            </a:br>
            <a:r>
              <a:rPr lang="en-US" altLang="zh-TW" dirty="0" smtClean="0"/>
              <a:t>All green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Spring Festival</a:t>
            </a:r>
            <a:r>
              <a:rPr lang="en-US" altLang="zh-TW" dirty="0" smtClean="0"/>
              <a:t>(second weekend of April)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Grand </a:t>
            </a:r>
            <a:r>
              <a:rPr lang="en-US" altLang="zh-TW" b="1" dirty="0" smtClean="0"/>
              <a:t>Prix </a:t>
            </a:r>
            <a:r>
              <a:rPr lang="en-US" altLang="zh-TW" dirty="0" smtClean="0"/>
              <a:t>(April)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Summer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b="1" dirty="0" smtClean="0"/>
              <a:t>Fourth of July</a:t>
            </a:r>
            <a:r>
              <a:rPr lang="en-US" altLang="zh-TW" dirty="0" smtClean="0"/>
              <a:t>: Fireworks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ABEBA5C-1476-4E3F-B559-706DD703F09B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B28BE-6F95-4358-B3EC-F3CB97EF6BB8}" type="slidenum">
              <a:rPr lang="en-US" altLang="zh-TW"/>
              <a:pPr>
                <a:defRPr/>
              </a:pPr>
              <a:t>44</a:t>
            </a:fld>
            <a:endParaRPr lang="en-US" altLang="zh-TW"/>
          </a:p>
        </p:txBody>
      </p:sp>
      <p:pic>
        <p:nvPicPr>
          <p:cNvPr id="128007" name="Picture 2" descr="http://sphotos.ak.fbcdn.net/hphotos-ak-ash1/hs464.ash1/25495_1386302651556_1051721060_1188062_5732690_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5757" y="3200400"/>
            <a:ext cx="2260491" cy="33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a.abcnews.com/images/Travel/ht_courtesy_city_of_chicago_graphics_and_reproduction_center_100308_s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475607" cy="26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ontent Placeholder 2"/>
          <p:cNvSpPr>
            <a:spLocks noGrp="1"/>
          </p:cNvSpPr>
          <p:nvPr>
            <p:ph idx="1"/>
          </p:nvPr>
        </p:nvSpPr>
        <p:spPr>
          <a:xfrm>
            <a:off x="304800" y="667477"/>
            <a:ext cx="5029200" cy="3498304"/>
          </a:xfrm>
        </p:spPr>
        <p:txBody>
          <a:bodyPr>
            <a:noAutofit/>
          </a:bodyPr>
          <a:lstStyle/>
          <a:p>
            <a:r>
              <a:rPr lang="en-US" altLang="zh-TW" sz="2400" b="1" dirty="0" smtClean="0"/>
              <a:t>Happy hallow </a:t>
            </a:r>
          </a:p>
          <a:p>
            <a:r>
              <a:rPr lang="en-US" altLang="zh-TW" sz="2400" b="1" dirty="0" smtClean="0"/>
              <a:t>Wolf Park</a:t>
            </a:r>
          </a:p>
          <a:p>
            <a:r>
              <a:rPr lang="en-US" altLang="zh-TW" sz="2400" b="1" dirty="0" smtClean="0"/>
              <a:t>Corn Maze</a:t>
            </a:r>
          </a:p>
          <a:p>
            <a:r>
              <a:rPr lang="en-US" altLang="zh-TW" sz="2400" b="1" dirty="0" smtClean="0"/>
              <a:t>Battle Ground</a:t>
            </a:r>
          </a:p>
          <a:p>
            <a:r>
              <a:rPr lang="en-US" altLang="zh-TW" sz="2400" b="1" dirty="0" smtClean="0"/>
              <a:t>Turkey Run State Park</a:t>
            </a:r>
            <a:r>
              <a:rPr lang="en-US" altLang="zh-TW" sz="2400" dirty="0" smtClean="0"/>
              <a:t>: Canoeing, fishing, Camping</a:t>
            </a:r>
          </a:p>
          <a:p>
            <a:r>
              <a:rPr lang="en-US" altLang="zh-TW" sz="2400" b="1" dirty="0" smtClean="0"/>
              <a:t>Indiana University</a:t>
            </a:r>
          </a:p>
          <a:p>
            <a:r>
              <a:rPr lang="en-US" altLang="zh-TW" sz="2400" b="1" dirty="0" smtClean="0"/>
              <a:t>Carmel </a:t>
            </a:r>
          </a:p>
          <a:p>
            <a:r>
              <a:rPr lang="en-US" altLang="zh-TW" sz="2400" b="1" dirty="0" smtClean="0"/>
              <a:t>Brown county state park</a:t>
            </a:r>
            <a:br>
              <a:rPr lang="en-US" altLang="zh-TW" sz="2400" b="1" dirty="0" smtClean="0"/>
            </a:br>
            <a:r>
              <a:rPr lang="en-US" altLang="zh-TW" sz="2400" dirty="0" smtClean="0"/>
              <a:t>(Nashville)</a:t>
            </a:r>
          </a:p>
          <a:p>
            <a:r>
              <a:rPr lang="en-US" altLang="zh-TW" sz="2400" b="1" dirty="0" smtClean="0"/>
              <a:t>Chicago : </a:t>
            </a:r>
            <a:r>
              <a:rPr lang="en-US" altLang="zh-TW" sz="2400" dirty="0"/>
              <a:t>Six Flags, Michigan Lake Shore</a:t>
            </a:r>
          </a:p>
          <a:p>
            <a:r>
              <a:rPr lang="en-US" altLang="zh-TW" sz="2400" b="1" dirty="0" smtClean="0"/>
              <a:t>Smokey mountain</a:t>
            </a:r>
            <a:endParaRPr lang="zh-TW" altLang="en-US" sz="2400" b="1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0716914-3FD0-4F85-AE7B-E633A57E8E0C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36C65-440C-426C-9802-3F19F1FE0BA3}" type="slidenum">
              <a:rPr lang="en-US" altLang="zh-TW"/>
              <a:pPr>
                <a:defRPr/>
              </a:pPr>
              <a:t>45</a:t>
            </a:fld>
            <a:endParaRPr lang="en-US" altLang="zh-TW"/>
          </a:p>
        </p:txBody>
      </p:sp>
      <p:pic>
        <p:nvPicPr>
          <p:cNvPr id="130055" name="Picture 2" descr="http://sphotos.ak.fbcdn.net/hphotos-ak-snc1/hs245.snc1/9230_1251670212766_1259821597_781311_3592510_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6340" y="1524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4" descr="http://hphotos-snc3.fbcdn.net/hs543.snc3/29764_1509388255556_1259821597_1509099_4359514_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4444" t="20741" r="12222" b="8148"/>
          <a:stretch>
            <a:fillRect/>
          </a:stretch>
        </p:blipFill>
        <p:spPr bwMode="auto">
          <a:xfrm>
            <a:off x="6019800" y="2438400"/>
            <a:ext cx="28956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sphotos-b.xx.fbcdn.net/hphotos-ash3/582120_4621061455160_1541882093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63440"/>
            <a:ext cx="2971800" cy="19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>
            <a:spLocks noGrp="1"/>
          </p:cNvSpPr>
          <p:nvPr>
            <p:ph type="title"/>
          </p:nvPr>
        </p:nvSpPr>
        <p:spPr>
          <a:xfrm>
            <a:off x="0" y="17417"/>
            <a:ext cx="5029200" cy="798512"/>
          </a:xfrm>
        </p:spPr>
        <p:txBody>
          <a:bodyPr/>
          <a:lstStyle/>
          <a:p>
            <a:pPr marL="484188"/>
            <a:r>
              <a:rPr lang="en-US" altLang="zh-TW" sz="3600" b="1" dirty="0" smtClean="0">
                <a:solidFill>
                  <a:schemeClr val="accent6">
                    <a:lumMod val="50000"/>
                  </a:schemeClr>
                </a:solidFill>
              </a:rPr>
              <a:t>Traveling (Chicago)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3476625" cy="51816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NBA, MLB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Millennium Park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Museum Park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Michigan Lake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Michigan Avenue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John Hancock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Sears Tower (Willis)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Lincoln Park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Navy Pier</a:t>
            </a:r>
          </a:p>
          <a:p>
            <a:pPr>
              <a:defRPr/>
            </a:pPr>
            <a:r>
              <a:rPr lang="en-US" altLang="zh-TW" dirty="0" smtClean="0"/>
              <a:t>China Town</a:t>
            </a:r>
          </a:p>
          <a:p>
            <a:pPr>
              <a:defRPr/>
            </a:pPr>
            <a:r>
              <a:rPr lang="en-US" altLang="zh-TW" dirty="0" smtClean="0"/>
              <a:t>Night </a:t>
            </a:r>
            <a:r>
              <a:rPr lang="en-US" altLang="zh-TW" dirty="0"/>
              <a:t>Club</a:t>
            </a:r>
            <a:r>
              <a:rPr lang="zh-TW" altLang="en-US" dirty="0"/>
              <a:t> </a:t>
            </a:r>
            <a:r>
              <a:rPr lang="en-US" altLang="zh-TW" dirty="0"/>
              <a:t>(Chicago Jazz, </a:t>
            </a:r>
            <a:r>
              <a:rPr lang="en-US" altLang="zh-TW" dirty="0" err="1"/>
              <a:t>etc</a:t>
            </a:r>
            <a:r>
              <a:rPr lang="en-US" altLang="zh-TW" dirty="0" smtClean="0"/>
              <a:t>)</a:t>
            </a:r>
          </a:p>
          <a:p>
            <a:pPr>
              <a:defRPr/>
            </a:pPr>
            <a:r>
              <a:rPr lang="en-US" altLang="zh-TW" dirty="0" smtClean="0"/>
              <a:t>Blue man</a:t>
            </a:r>
            <a:endParaRPr lang="zh-TW" alt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dirty="0" smtClean="0"/>
          </a:p>
        </p:txBody>
      </p:sp>
      <p:pic>
        <p:nvPicPr>
          <p:cNvPr id="5124" name="Picture 4" descr="http://gomighty.com/wp-content/uploads/2013/05/Navy%20Pier%20Chica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37338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E45306E-F9A9-48CF-B9BE-21E2500473B7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pic>
        <p:nvPicPr>
          <p:cNvPr id="5122" name="Picture 2" descr="http://www.atlasls.com/images/atlas-chica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3615643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28318-9050-41D2-B5DC-3DBB50DAE43A}" type="slidenum">
              <a:rPr lang="en-US" altLang="zh-TW"/>
              <a:pPr>
                <a:defRPr/>
              </a:pPr>
              <a:t>46</a:t>
            </a:fld>
            <a:endParaRPr lang="en-US" altLang="zh-TW"/>
          </a:p>
        </p:txBody>
      </p:sp>
      <p:pic>
        <p:nvPicPr>
          <p:cNvPr id="9" name="圖片 6" descr="CIMG3587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943600" y="137704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04800" y="1309143"/>
            <a:ext cx="8229600" cy="51816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Where to get information?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1800" b="1" dirty="0"/>
              <a:t>Hawkins hall or ISS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1800" b="1" dirty="0"/>
              <a:t>Purdue Information Center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1800" b="1" dirty="0"/>
              <a:t>Stewart Center or PMU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sz="1800" b="1" dirty="0"/>
              <a:t>    </a:t>
            </a:r>
            <a:r>
              <a:rPr lang="en-US" altLang="zh-TW" sz="1800" b="1" dirty="0" smtClean="0"/>
              <a:t> </a:t>
            </a:r>
            <a:r>
              <a:rPr lang="en-US" altLang="zh-TW" sz="1800" dirty="0" smtClean="0"/>
              <a:t>Look </a:t>
            </a:r>
            <a:r>
              <a:rPr lang="en-US" altLang="zh-TW" sz="1800" dirty="0"/>
              <a:t>at the Bulletin Boards and brochures</a:t>
            </a:r>
            <a:endParaRPr lang="en-US" altLang="zh-TW" sz="1800" b="1" dirty="0"/>
          </a:p>
          <a:p>
            <a:pPr lvl="1">
              <a:lnSpc>
                <a:spcPct val="80000"/>
              </a:lnSpc>
              <a:defRPr/>
            </a:pPr>
            <a:r>
              <a:rPr lang="en-US" altLang="zh-TW" sz="1800" b="1" dirty="0"/>
              <a:t>Purdue Website- </a:t>
            </a:r>
            <a:r>
              <a:rPr lang="en-US" altLang="zh-TW" sz="1800" dirty="0"/>
              <a:t>under Purdue Events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1800" b="1" dirty="0"/>
              <a:t>Newspaper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zh-TW" sz="1800" b="1" dirty="0"/>
              <a:t>Facebook!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altLang="zh-TW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JEFF !!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zh-TW" b="1" dirty="0" smtClean="0">
              <a:solidFill>
                <a:srgbClr val="C00000"/>
              </a:solidFill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b="1" dirty="0" smtClean="0">
                <a:solidFill>
                  <a:srgbClr val="C00000"/>
                </a:solidFill>
              </a:rPr>
              <a:t>Join </a:t>
            </a:r>
            <a:r>
              <a:rPr lang="en-US" altLang="zh-TW" b="1" dirty="0" smtClean="0">
                <a:solidFill>
                  <a:srgbClr val="C00000"/>
                </a:solidFill>
                <a:sym typeface="Wingdings" pitchFamily="2" charset="2"/>
              </a:rPr>
              <a:t> Eat  Friends  Fun</a:t>
            </a:r>
            <a:endParaRPr lang="en-US" altLang="zh-TW" b="1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A6F4FCE-8C6A-49BE-AD6F-8331D66079EE}" type="datetime1">
              <a:rPr lang="en-US" altLang="zh-TW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DE140-BFEE-451A-BB42-ECCEFA2C4356}" type="slidenum">
              <a:rPr lang="en-US" altLang="zh-TW"/>
              <a:pPr>
                <a:defRPr/>
              </a:pPr>
              <a:t>47</a:t>
            </a:fld>
            <a:endParaRPr lang="en-US" altLang="zh-TW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CC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632" fontAlgn="auto"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TW" sz="3600" b="1" dirty="0" smtClean="0">
                <a:solidFill>
                  <a:schemeClr val="bg1"/>
                </a:solidFill>
              </a:rPr>
              <a:t>Entertainment - summary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5469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-179388"/>
            <a:ext cx="9753601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14313" y="1079500"/>
            <a:ext cx="892968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sz="2800" i="1">
              <a:solidFill>
                <a:srgbClr val="FF420E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r>
              <a:rPr lang="en-US" sz="2800" b="1" i="1">
                <a:solidFill>
                  <a:srgbClr val="FF420E"/>
                </a:solidFill>
                <a:ea typeface="標楷體" pitchFamily="65" charset="-120"/>
              </a:rPr>
              <a:t> </a:t>
            </a: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r>
              <a:rPr lang="en-US" sz="4000" b="1" i="1">
                <a:ea typeface="標楷體" pitchFamily="65" charset="-120"/>
              </a:rPr>
              <a:t>Purdue ILTC 2013 Orientation</a:t>
            </a: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r>
              <a:rPr lang="en-US" sz="4000" b="1" i="1">
                <a:ea typeface="標楷體" pitchFamily="65" charset="-120"/>
              </a:rPr>
              <a:t>- Something about Cars </a:t>
            </a: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r>
              <a:rPr lang="en-US" b="1" i="1">
                <a:solidFill>
                  <a:srgbClr val="008000"/>
                </a:solidFill>
                <a:ea typeface="標楷體" pitchFamily="65" charset="-120"/>
              </a:rPr>
              <a:t>2013 8/18</a:t>
            </a: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sz="2000">
              <a:ea typeface="標楷體" pitchFamily="65" charset="-120"/>
            </a:endParaRPr>
          </a:p>
          <a:p>
            <a:pPr algn="ctr" eaLnBrk="0" hangingPunct="0">
              <a:buClrTx/>
              <a:buFontTx/>
              <a:buNone/>
            </a:pPr>
            <a:endParaRPr lang="en-US" sz="2000">
              <a:ea typeface="標楷體" pitchFamily="65" charset="-12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36513" y="6119813"/>
            <a:ext cx="9180513" cy="666750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331913" y="6281738"/>
            <a:ext cx="770413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90000"/>
              </a:lnSpc>
              <a:spcBef>
                <a:spcPts val="1250"/>
              </a:spcBef>
              <a:buClrTx/>
              <a:buFontTx/>
              <a:buNone/>
            </a:pPr>
            <a:r>
              <a:rPr lang="en-US" b="1">
                <a:ea typeface="標楷體" pitchFamily="65" charset="-120"/>
              </a:rPr>
              <a:t>Purdue University              Speaker:  Tzu-Ching Wu </a:t>
            </a:r>
            <a:r>
              <a:rPr lang="zh-TW" b="1">
                <a:ea typeface="標楷體" pitchFamily="65" charset="-120"/>
              </a:rPr>
              <a:t>子青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6299200"/>
            <a:ext cx="996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384466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41313" y="1485900"/>
            <a:ext cx="8478837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>
                <a:cs typeface="Times New Roman" pitchFamily="16" charset="0"/>
              </a:rPr>
              <a:t>其他交通方案</a:t>
            </a:r>
            <a:r>
              <a:rPr lang="en-US">
                <a:cs typeface="Times New Roman" pitchFamily="16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	1.</a:t>
            </a:r>
            <a:r>
              <a:rPr lang="zh-TW">
                <a:cs typeface="Times New Roman" pitchFamily="16" charset="0"/>
              </a:rPr>
              <a:t>步行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	2.</a:t>
            </a:r>
            <a:r>
              <a:rPr lang="zh-TW">
                <a:cs typeface="Times New Roman" pitchFamily="16" charset="0"/>
              </a:rPr>
              <a:t>腳踏車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	3.</a:t>
            </a:r>
            <a:r>
              <a:rPr lang="zh-TW">
                <a:cs typeface="Times New Roman" pitchFamily="16" charset="0"/>
              </a:rPr>
              <a:t>公車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	4.</a:t>
            </a:r>
            <a:r>
              <a:rPr lang="zh-TW">
                <a:cs typeface="Times New Roman" pitchFamily="16" charset="0"/>
              </a:rPr>
              <a:t>共乘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Q1.   Do I need to buy a car?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409700"/>
            <a:ext cx="5940425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622384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活動一覽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90600" y="1828800"/>
            <a:ext cx="72390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08/31                      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Global Fest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dirty="0">
                <a:latin typeface="微軟正黑體" pitchFamily="34" charset="-120"/>
                <a:ea typeface="微軟正黑體" pitchFamily="34" charset="-120"/>
              </a:rPr>
            </a:br>
            <a:r>
              <a:rPr lang="en-US" dirty="0">
                <a:latin typeface="微軟正黑體" pitchFamily="34" charset="-120"/>
                <a:ea typeface="微軟正黑體" pitchFamily="34" charset="-120"/>
              </a:rPr>
              <a:t>09/14 or 9/15           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中秋烤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肉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09/22                          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芝加哥建築之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旅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10/12 or 10/19          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Outlet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shopping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01/2014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一月底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   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新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年晚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會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01 or 02/2014        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滑雪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03/2014                  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報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稅說明會</a:t>
            </a:r>
          </a:p>
        </p:txBody>
      </p:sp>
    </p:spTree>
    <p:extLst>
      <p:ext uri="{BB962C8B-B14F-4D97-AF65-F5344CB8AC3E}">
        <p14:creationId xmlns:p14="http://schemas.microsoft.com/office/powerpoint/2010/main" val="22881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79388" y="1260475"/>
            <a:ext cx="8478837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汽車駕照 </a:t>
            </a:r>
            <a:r>
              <a:rPr lang="en-US" sz="3200" b="1">
                <a:cs typeface="Times New Roman" pitchFamily="16" charset="0"/>
              </a:rPr>
              <a:t>Driver’s License</a:t>
            </a:r>
          </a:p>
          <a:p>
            <a:endParaRPr lang="en-US">
              <a:cs typeface="Times New Roman" pitchFamily="16" charset="0"/>
            </a:endParaRPr>
          </a:p>
          <a:p>
            <a:r>
              <a:rPr lang="en-US">
                <a:cs typeface="Times New Roman" pitchFamily="16" charset="0"/>
              </a:rPr>
              <a:t> </a:t>
            </a:r>
            <a:r>
              <a:rPr lang="zh-TW" b="1">
                <a:cs typeface="Times New Roman" pitchFamily="16" charset="0"/>
              </a:rPr>
              <a:t>地點</a:t>
            </a:r>
            <a:r>
              <a:rPr lang="en-US">
                <a:cs typeface="Times New Roman" pitchFamily="16" charset="0"/>
              </a:rPr>
              <a:t>: BMV  </a:t>
            </a:r>
          </a:p>
          <a:p>
            <a:r>
              <a:rPr lang="en-US">
                <a:cs typeface="Times New Roman" pitchFamily="16" charset="0"/>
              </a:rPr>
              <a:t> </a:t>
            </a:r>
            <a:r>
              <a:rPr lang="zh-TW" b="1">
                <a:cs typeface="Times New Roman" pitchFamily="16" charset="0"/>
              </a:rPr>
              <a:t>準備文件</a:t>
            </a:r>
            <a:r>
              <a:rPr lang="en-US">
                <a:cs typeface="Times New Roman" pitchFamily="16" charset="0"/>
              </a:rPr>
              <a:t>: (1)</a:t>
            </a:r>
            <a:r>
              <a:rPr lang="zh-TW">
                <a:cs typeface="Times New Roman" pitchFamily="16" charset="0"/>
              </a:rPr>
              <a:t>護照</a:t>
            </a:r>
            <a:r>
              <a:rPr lang="en-US">
                <a:cs typeface="Times New Roman" pitchFamily="16" charset="0"/>
              </a:rPr>
              <a:t>+</a:t>
            </a:r>
            <a:r>
              <a:rPr lang="zh-TW">
                <a:cs typeface="Times New Roman" pitchFamily="16" charset="0"/>
              </a:rPr>
              <a:t>美簽</a:t>
            </a:r>
            <a:r>
              <a:rPr lang="en-US">
                <a:cs typeface="Times New Roman" pitchFamily="16" charset="0"/>
              </a:rPr>
              <a:t>(</a:t>
            </a:r>
            <a:r>
              <a:rPr lang="zh-TW">
                <a:cs typeface="Times New Roman" pitchFamily="16" charset="0"/>
              </a:rPr>
              <a:t>算兩個</a:t>
            </a:r>
            <a:r>
              <a:rPr lang="en-US">
                <a:cs typeface="Times New Roman" pitchFamily="16" charset="0"/>
              </a:rPr>
              <a:t>)+(</a:t>
            </a:r>
            <a:r>
              <a:rPr lang="zh-TW">
                <a:cs typeface="Times New Roman" pitchFamily="16" charset="0"/>
              </a:rPr>
              <a:t>學生證</a:t>
            </a:r>
            <a:r>
              <a:rPr lang="en-US">
                <a:cs typeface="Times New Roman" pitchFamily="16" charset="0"/>
              </a:rPr>
              <a:t>+I20)</a:t>
            </a:r>
          </a:p>
          <a:p>
            <a:r>
              <a:rPr lang="en-US">
                <a:cs typeface="Times New Roman" pitchFamily="16" charset="0"/>
              </a:rPr>
              <a:t>                   (2)</a:t>
            </a:r>
            <a:r>
              <a:rPr lang="zh-TW">
                <a:cs typeface="Times New Roman" pitchFamily="16" charset="0"/>
              </a:rPr>
              <a:t>提出能證明居住在</a:t>
            </a:r>
            <a:r>
              <a:rPr lang="zh-TW">
                <a:solidFill>
                  <a:srgbClr val="FF0000"/>
                </a:solidFill>
                <a:cs typeface="Times New Roman" pitchFamily="16" charset="0"/>
              </a:rPr>
              <a:t>本地的證明文件</a:t>
            </a:r>
            <a:r>
              <a:rPr lang="en-US">
                <a:cs typeface="Times New Roman" pitchFamily="16" charset="0"/>
              </a:rPr>
              <a:t>x2</a:t>
            </a:r>
            <a:r>
              <a:rPr lang="zh-TW">
                <a:cs typeface="Times New Roman" pitchFamily="16" charset="0"/>
              </a:rPr>
              <a:t>。</a:t>
            </a:r>
          </a:p>
          <a:p>
            <a:r>
              <a:rPr lang="en-US">
                <a:cs typeface="Times New Roman" pitchFamily="16" charset="0"/>
              </a:rPr>
              <a:t>                   (3) SSN, </a:t>
            </a:r>
            <a:r>
              <a:rPr lang="zh-TW">
                <a:cs typeface="Times New Roman" pitchFamily="16" charset="0"/>
              </a:rPr>
              <a:t>沒有</a:t>
            </a:r>
            <a:r>
              <a:rPr lang="en-US">
                <a:cs typeface="Times New Roman" pitchFamily="16" charset="0"/>
              </a:rPr>
              <a:t>SSN</a:t>
            </a:r>
            <a:r>
              <a:rPr lang="zh-TW">
                <a:cs typeface="Times New Roman" pitchFamily="16" charset="0"/>
              </a:rPr>
              <a:t>的話，要到</a:t>
            </a:r>
            <a:r>
              <a:rPr lang="en-US">
                <a:cs typeface="Times New Roman" pitchFamily="16" charset="0"/>
              </a:rPr>
              <a:t>Social Security </a:t>
            </a:r>
          </a:p>
          <a:p>
            <a:r>
              <a:rPr lang="en-US">
                <a:cs typeface="Times New Roman" pitchFamily="16" charset="0"/>
              </a:rPr>
              <a:t>                         Administration</a:t>
            </a:r>
            <a:r>
              <a:rPr lang="zh-TW">
                <a:cs typeface="Times New Roman" pitchFamily="16" charset="0"/>
              </a:rPr>
              <a:t>申請</a:t>
            </a:r>
            <a:r>
              <a:rPr lang="en-US">
                <a:solidFill>
                  <a:srgbClr val="FF0000"/>
                </a:solidFill>
                <a:cs typeface="Times New Roman" pitchFamily="16" charset="0"/>
              </a:rPr>
              <a:t>social security waiver</a:t>
            </a:r>
            <a:r>
              <a:rPr lang="zh-TW">
                <a:cs typeface="Times New Roman" pitchFamily="16" charset="0"/>
              </a:rPr>
              <a:t>。</a:t>
            </a:r>
          </a:p>
          <a:p>
            <a:endParaRPr lang="en-US">
              <a:cs typeface="Times New Roman" pitchFamily="16" charset="0"/>
            </a:endParaRPr>
          </a:p>
          <a:p>
            <a:r>
              <a:rPr lang="en-US">
                <a:cs typeface="Times New Roman" pitchFamily="16" charset="0"/>
              </a:rPr>
              <a:t> </a:t>
            </a:r>
            <a:r>
              <a:rPr lang="zh-TW" b="1">
                <a:cs typeface="Times New Roman" pitchFamily="16" charset="0"/>
              </a:rPr>
              <a:t>流程</a:t>
            </a:r>
            <a:r>
              <a:rPr lang="en-US">
                <a:cs typeface="Times New Roman" pitchFamily="16" charset="0"/>
              </a:rPr>
              <a:t>:        (1) </a:t>
            </a:r>
            <a:r>
              <a:rPr lang="zh-TW">
                <a:cs typeface="Times New Roman" pitchFamily="16" charset="0"/>
              </a:rPr>
              <a:t>如果沒有國際駕照需先拿學習駕照</a:t>
            </a:r>
          </a:p>
          <a:p>
            <a:r>
              <a:rPr lang="en-US">
                <a:cs typeface="Times New Roman" pitchFamily="16" charset="0"/>
              </a:rPr>
              <a:t>	             (2) </a:t>
            </a:r>
            <a:r>
              <a:rPr lang="zh-TW">
                <a:cs typeface="Times New Roman" pitchFamily="16" charset="0"/>
              </a:rPr>
              <a:t>到</a:t>
            </a:r>
            <a:r>
              <a:rPr lang="en-US">
                <a:cs typeface="Times New Roman" pitchFamily="16" charset="0"/>
              </a:rPr>
              <a:t>BMV</a:t>
            </a:r>
            <a:r>
              <a:rPr lang="zh-TW">
                <a:cs typeface="Times New Roman" pitchFamily="16" charset="0"/>
              </a:rPr>
              <a:t>進行筆試</a:t>
            </a:r>
          </a:p>
          <a:p>
            <a:r>
              <a:rPr lang="en-US">
                <a:cs typeface="Times New Roman" pitchFamily="16" charset="0"/>
              </a:rPr>
              <a:t>	             (3) </a:t>
            </a:r>
            <a:r>
              <a:rPr lang="zh-TW">
                <a:cs typeface="Times New Roman" pitchFamily="16" charset="0"/>
              </a:rPr>
              <a:t>通過筆試當場預約路考</a:t>
            </a:r>
          </a:p>
          <a:p>
            <a:r>
              <a:rPr lang="en-US">
                <a:cs typeface="Times New Roman" pitchFamily="16" charset="0"/>
              </a:rPr>
              <a:t>                   (4) </a:t>
            </a:r>
            <a:r>
              <a:rPr lang="zh-TW">
                <a:cs typeface="Times New Roman" pitchFamily="16" charset="0"/>
              </a:rPr>
              <a:t>路考通過拿到駕照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Q2. What should I do before buying a car ?</a:t>
            </a:r>
          </a:p>
        </p:txBody>
      </p:sp>
    </p:spTree>
    <p:extLst>
      <p:ext uri="{BB962C8B-B14F-4D97-AF65-F5344CB8AC3E}">
        <p14:creationId xmlns:p14="http://schemas.microsoft.com/office/powerpoint/2010/main" val="3727426481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88" y="1979613"/>
            <a:ext cx="87852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sz="2800" b="1" i="1"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sz="2000">
              <a:ea typeface="標楷體" pitchFamily="65" charset="-120"/>
            </a:endParaRPr>
          </a:p>
          <a:p>
            <a:pPr algn="ctr" eaLnBrk="0" hangingPunct="0">
              <a:buClrTx/>
              <a:buFontTx/>
              <a:buNone/>
            </a:pPr>
            <a:endParaRPr lang="en-US" sz="2000"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79388" y="1370013"/>
            <a:ext cx="8964612" cy="969962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II.       Buying a Car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600450" y="2700338"/>
            <a:ext cx="5508625" cy="38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1. New Cars or Used Cars?</a:t>
            </a:r>
          </a:p>
          <a:p>
            <a:pPr>
              <a:lnSpc>
                <a:spcPct val="150000"/>
              </a:lnSpc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2. Purchase Price – New Cars</a:t>
            </a:r>
          </a:p>
          <a:p>
            <a:pPr>
              <a:lnSpc>
                <a:spcPct val="150000"/>
              </a:lnSpc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3. Purchase Price – Used Cars</a:t>
            </a:r>
          </a:p>
          <a:p>
            <a:pPr>
              <a:lnSpc>
                <a:spcPct val="150000"/>
              </a:lnSpc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4. Dealer Price Quotes</a:t>
            </a:r>
          </a:p>
          <a:p>
            <a:pPr>
              <a:lnSpc>
                <a:spcPct val="150000"/>
              </a:lnSpc>
            </a:pPr>
            <a:endParaRPr lang="en-US" sz="28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818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600200" y="1979613"/>
            <a:ext cx="4879975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1. </a:t>
            </a:r>
            <a:r>
              <a:rPr lang="zh-TW">
                <a:cs typeface="Times New Roman" pitchFamily="16" charset="0"/>
              </a:rPr>
              <a:t>新車在前</a:t>
            </a:r>
            <a:r>
              <a:rPr lang="en-US">
                <a:cs typeface="Times New Roman" pitchFamily="16" charset="0"/>
              </a:rPr>
              <a:t>2-3</a:t>
            </a:r>
            <a:r>
              <a:rPr lang="zh-TW">
                <a:cs typeface="Times New Roman" pitchFamily="16" charset="0"/>
              </a:rPr>
              <a:t>年價值劇烈下降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2. </a:t>
            </a:r>
            <a:r>
              <a:rPr lang="zh-TW">
                <a:cs typeface="Times New Roman" pitchFamily="16" charset="0"/>
              </a:rPr>
              <a:t>收入狀況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3. </a:t>
            </a:r>
            <a:r>
              <a:rPr lang="zh-TW">
                <a:cs typeface="Times New Roman" pitchFamily="16" charset="0"/>
              </a:rPr>
              <a:t>開車距離如何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4. </a:t>
            </a:r>
            <a:r>
              <a:rPr lang="zh-TW">
                <a:cs typeface="Times New Roman" pitchFamily="16" charset="0"/>
              </a:rPr>
              <a:t>持有車的時間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5. </a:t>
            </a:r>
            <a:r>
              <a:rPr lang="zh-TW">
                <a:cs typeface="Times New Roman" pitchFamily="16" charset="0"/>
              </a:rPr>
              <a:t>對於車功能的要求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6. </a:t>
            </a:r>
            <a:r>
              <a:rPr lang="zh-TW">
                <a:cs typeface="Times New Roman" pitchFamily="16" charset="0"/>
              </a:rPr>
              <a:t>對汽車的瞭解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1.   New Cars or Used Cars?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9388" y="1260475"/>
            <a:ext cx="51022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新車或二手車</a:t>
            </a:r>
            <a:r>
              <a:rPr lang="en-US" sz="3200" b="1">
                <a:cs typeface="Times New Roman" pitchFamily="1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8420471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41313" y="1268413"/>
            <a:ext cx="8478837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zh-TW" b="1">
                <a:cs typeface="Times New Roman" pitchFamily="16" charset="0"/>
              </a:rPr>
              <a:t>價格查詢網站</a:t>
            </a:r>
          </a:p>
          <a:p>
            <a:r>
              <a:rPr lang="en-US">
                <a:cs typeface="Times New Roman" pitchFamily="16" charset="0"/>
              </a:rPr>
              <a:t>     Kelley Blue Book (KBB) 		  </a:t>
            </a:r>
            <a:r>
              <a:rPr lang="en-US">
                <a:cs typeface="Times New Roman" pitchFamily="16" charset="0"/>
                <a:hlinkClick r:id="rId3"/>
              </a:rPr>
              <a:t>http://www.kbb.com/</a:t>
            </a:r>
            <a:r>
              <a:rPr lang="en-US">
                <a:cs typeface="Times New Roman" pitchFamily="16" charset="0"/>
              </a:rPr>
              <a:t> </a:t>
            </a:r>
          </a:p>
          <a:p>
            <a:r>
              <a:rPr lang="en-US">
                <a:cs typeface="Times New Roman" pitchFamily="16" charset="0"/>
              </a:rPr>
              <a:t>     Edmond’s Guide 			        </a:t>
            </a:r>
            <a:r>
              <a:rPr lang="en-US">
                <a:cs typeface="Times New Roman" pitchFamily="16" charset="0"/>
                <a:hlinkClick r:id="rId4"/>
              </a:rPr>
              <a:t>http://www.edmunds.com/</a:t>
            </a:r>
            <a:r>
              <a:rPr lang="en-US">
                <a:cs typeface="Times New Roman" pitchFamily="16" charset="0"/>
              </a:rPr>
              <a:t> </a:t>
            </a:r>
          </a:p>
          <a:p>
            <a:r>
              <a:rPr lang="en-US">
                <a:cs typeface="Times New Roman" pitchFamily="16" charset="0"/>
              </a:rPr>
              <a:t>     CarsDirect 				              </a:t>
            </a:r>
            <a:r>
              <a:rPr lang="en-US">
                <a:cs typeface="Times New Roman" pitchFamily="16" charset="0"/>
                <a:hlinkClick r:id="rId5"/>
              </a:rPr>
              <a:t>http://www.carsdirect.com/home</a:t>
            </a:r>
          </a:p>
          <a:p>
            <a:r>
              <a:rPr lang="en-US">
                <a:cs typeface="Times New Roman" pitchFamily="16" charset="0"/>
              </a:rPr>
              <a:t> </a:t>
            </a:r>
          </a:p>
          <a:p>
            <a:r>
              <a:rPr lang="zh-TW" b="1">
                <a:cs typeface="Times New Roman" pitchFamily="16" charset="0"/>
              </a:rPr>
              <a:t>如何查詢新車價格</a:t>
            </a:r>
            <a:r>
              <a:rPr lang="en-US" b="1">
                <a:cs typeface="Times New Roman" pitchFamily="16" charset="0"/>
              </a:rPr>
              <a:t>?</a:t>
            </a:r>
          </a:p>
          <a:p>
            <a:r>
              <a:rPr lang="en-US">
                <a:cs typeface="Times New Roman" pitchFamily="16" charset="0"/>
              </a:rPr>
              <a:t>     (a)</a:t>
            </a:r>
            <a:r>
              <a:rPr lang="zh-TW">
                <a:cs typeface="Times New Roman" pitchFamily="16" charset="0"/>
              </a:rPr>
              <a:t>車廠  </a:t>
            </a:r>
            <a:r>
              <a:rPr lang="en-US">
                <a:cs typeface="Times New Roman" pitchFamily="16" charset="0"/>
              </a:rPr>
              <a:t>(b)</a:t>
            </a:r>
            <a:r>
              <a:rPr lang="zh-TW">
                <a:cs typeface="Times New Roman" pitchFamily="16" charset="0"/>
              </a:rPr>
              <a:t>型號  </a:t>
            </a:r>
            <a:r>
              <a:rPr lang="en-US">
                <a:cs typeface="Times New Roman" pitchFamily="16" charset="0"/>
              </a:rPr>
              <a:t>(c)</a:t>
            </a:r>
            <a:r>
              <a:rPr lang="zh-TW">
                <a:cs typeface="Times New Roman" pitchFamily="16" charset="0"/>
              </a:rPr>
              <a:t>年份</a:t>
            </a:r>
          </a:p>
          <a:p>
            <a:r>
              <a:rPr lang="en-US">
                <a:cs typeface="Times New Roman" pitchFamily="16" charset="0"/>
              </a:rPr>
              <a:t> </a:t>
            </a:r>
          </a:p>
          <a:p>
            <a:r>
              <a:rPr lang="zh-TW" b="1">
                <a:cs typeface="Times New Roman" pitchFamily="16" charset="0"/>
              </a:rPr>
              <a:t>如何查詢二手車價格</a:t>
            </a:r>
            <a:r>
              <a:rPr lang="en-US" b="1">
                <a:cs typeface="Times New Roman" pitchFamily="16" charset="0"/>
              </a:rPr>
              <a:t>?</a:t>
            </a:r>
          </a:p>
          <a:p>
            <a:r>
              <a:rPr lang="en-US">
                <a:cs typeface="Times New Roman" pitchFamily="16" charset="0"/>
              </a:rPr>
              <a:t>     +  (d) </a:t>
            </a:r>
            <a:r>
              <a:rPr lang="zh-TW">
                <a:cs typeface="Times New Roman" pitchFamily="16" charset="0"/>
              </a:rPr>
              <a:t>里程數</a:t>
            </a:r>
            <a:r>
              <a:rPr lang="en-US">
                <a:cs typeface="Times New Roman" pitchFamily="16" charset="0"/>
              </a:rPr>
              <a:t>(Mileage)  (e) </a:t>
            </a:r>
            <a:r>
              <a:rPr lang="zh-TW">
                <a:cs typeface="Times New Roman" pitchFamily="16" charset="0"/>
              </a:rPr>
              <a:t>賣家  </a:t>
            </a:r>
            <a:r>
              <a:rPr lang="en-US">
                <a:cs typeface="Times New Roman" pitchFamily="16" charset="0"/>
              </a:rPr>
              <a:t>(f) </a:t>
            </a:r>
            <a:r>
              <a:rPr lang="zh-TW">
                <a:cs typeface="Times New Roman" pitchFamily="16" charset="0"/>
              </a:rPr>
              <a:t>狀況  </a:t>
            </a:r>
            <a:r>
              <a:rPr lang="en-US">
                <a:cs typeface="Times New Roman" pitchFamily="16" charset="0"/>
              </a:rPr>
              <a:t>(g) </a:t>
            </a:r>
            <a:r>
              <a:rPr lang="zh-TW">
                <a:cs typeface="Times New Roman" pitchFamily="16" charset="0"/>
              </a:rPr>
              <a:t>其他條件 </a:t>
            </a:r>
          </a:p>
          <a:p>
            <a:endParaRPr lang="en-US">
              <a:cs typeface="Times New Roman" pitchFamily="16" charset="0"/>
            </a:endParaRPr>
          </a:p>
          <a:p>
            <a:r>
              <a:rPr lang="zh-TW" b="1">
                <a:cs typeface="Times New Roman" pitchFamily="16" charset="0"/>
              </a:rPr>
              <a:t>甚麼是</a:t>
            </a:r>
            <a:r>
              <a:rPr lang="en-US" b="1">
                <a:cs typeface="Times New Roman" pitchFamily="16" charset="0"/>
              </a:rPr>
              <a:t>MSRP</a:t>
            </a:r>
            <a:r>
              <a:rPr lang="zh-TW" b="1">
                <a:cs typeface="Times New Roman" pitchFamily="16" charset="0"/>
              </a:rPr>
              <a:t>價格</a:t>
            </a:r>
            <a:r>
              <a:rPr lang="en-US">
                <a:cs typeface="Times New Roman" pitchFamily="16" charset="0"/>
              </a:rPr>
              <a:t>: Manufacturer's Suggested Retail Price</a:t>
            </a:r>
          </a:p>
          <a:p>
            <a:r>
              <a:rPr lang="zh-TW">
                <a:cs typeface="Times New Roman" pitchFamily="16" charset="0"/>
              </a:rPr>
              <a:t>甚麼是</a:t>
            </a:r>
            <a:r>
              <a:rPr lang="en-US">
                <a:cs typeface="Times New Roman" pitchFamily="16" charset="0"/>
              </a:rPr>
              <a:t>Invoice</a:t>
            </a:r>
            <a:r>
              <a:rPr lang="zh-TW">
                <a:cs typeface="Times New Roman" pitchFamily="16" charset="0"/>
              </a:rPr>
              <a:t>價格 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2.   Purchase Price – New Cars</a:t>
            </a:r>
          </a:p>
        </p:txBody>
      </p:sp>
    </p:spTree>
    <p:extLst>
      <p:ext uri="{BB962C8B-B14F-4D97-AF65-F5344CB8AC3E}">
        <p14:creationId xmlns:p14="http://schemas.microsoft.com/office/powerpoint/2010/main" val="1799148491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2.   Purchase Price – New Cars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979613"/>
            <a:ext cx="7199313" cy="43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890838" y="1187450"/>
            <a:ext cx="62182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/>
              <a:t>Kelly Blue Book (KBB)    </a:t>
            </a:r>
            <a:r>
              <a:rPr lang="en-US">
                <a:hlinkClick r:id="rId4"/>
              </a:rPr>
              <a:t>http://www.kbb.com/</a:t>
            </a:r>
            <a:r>
              <a:rPr lang="en-US"/>
              <a:t> 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2413" y="1114425"/>
            <a:ext cx="28797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以新車為例</a:t>
            </a:r>
            <a:r>
              <a:rPr lang="en-US" sz="3200" b="1">
                <a:cs typeface="Times New Roman" pitchFamily="16" charset="0"/>
              </a:rPr>
              <a:t>: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5937250" y="3060700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03286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2.   Purchase Price – New Cars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800225"/>
            <a:ext cx="364807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800225"/>
            <a:ext cx="41148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4140200" y="3959225"/>
            <a:ext cx="539750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3886200" y="2160588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>
            <a:off x="8097838" y="2879725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84914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2.   Purchase Price – New Cars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400175"/>
            <a:ext cx="4405312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3600450"/>
            <a:ext cx="55403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4497388" y="1800225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87891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2.   Purchase Price – New Cars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39863"/>
            <a:ext cx="4319587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68425"/>
            <a:ext cx="4319587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3778250" y="1800225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67161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3.   Purchase Price – Used Cars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189288" y="1187450"/>
            <a:ext cx="58832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/>
              <a:t>Edmond’s Guide   </a:t>
            </a:r>
            <a:r>
              <a:rPr lang="en-US">
                <a:hlinkClick r:id="rId3"/>
              </a:rPr>
              <a:t>http://www.edmunds.com/</a:t>
            </a:r>
            <a:r>
              <a:rPr lang="en-US"/>
              <a:t> 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692275"/>
            <a:ext cx="5759450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52413" y="1079500"/>
            <a:ext cx="3060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以二手車為例</a:t>
            </a:r>
            <a:r>
              <a:rPr lang="en-US" sz="3200" b="1">
                <a:cs typeface="Times New Roman" pitchFamily="16" charset="0"/>
              </a:rPr>
              <a:t>: 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5037138" y="2339975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7441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3.   Purchase Price – Used Cars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547813"/>
            <a:ext cx="860425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Line 3"/>
          <p:cNvSpPr>
            <a:spLocks noChangeShapeType="1"/>
          </p:cNvSpPr>
          <p:nvPr/>
        </p:nvSpPr>
        <p:spPr bwMode="auto">
          <a:xfrm flipH="1">
            <a:off x="3921125" y="4068763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147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Global festival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活動日期：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8/31(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活動目的：宣揚國威！賺錢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$$$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附註　　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新舊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生一起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high!</a:t>
            </a:r>
          </a:p>
          <a:p>
            <a:pPr marL="0" indent="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　　　　  （光顧＆顧攤）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4509120"/>
            <a:ext cx="3333564" cy="22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1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3.   Purchase Price – Used Cars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19250"/>
            <a:ext cx="88201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Line 3"/>
          <p:cNvSpPr>
            <a:spLocks noChangeShapeType="1"/>
          </p:cNvSpPr>
          <p:nvPr/>
        </p:nvSpPr>
        <p:spPr bwMode="auto">
          <a:xfrm flipH="1">
            <a:off x="1797050" y="3132138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15757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3.   Purchase Price – Used Cars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260475"/>
            <a:ext cx="558006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Line 3"/>
          <p:cNvSpPr>
            <a:spLocks noChangeShapeType="1"/>
          </p:cNvSpPr>
          <p:nvPr/>
        </p:nvSpPr>
        <p:spPr bwMode="auto">
          <a:xfrm flipH="1">
            <a:off x="5578475" y="900113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5385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3.   Purchase Price – Used Cars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241425"/>
            <a:ext cx="607695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978065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4.   Dealer Price Quotes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800225"/>
            <a:ext cx="4460875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060700"/>
            <a:ext cx="64801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52413" y="1079500"/>
            <a:ext cx="49672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►MSRP</a:t>
            </a:r>
            <a:r>
              <a:rPr lang="zh-TW" sz="3200" b="1">
                <a:cs typeface="Times New Roman" pitchFamily="16" charset="0"/>
              </a:rPr>
              <a:t>及</a:t>
            </a:r>
            <a:r>
              <a:rPr lang="en-US" sz="3200" b="1">
                <a:cs typeface="Times New Roman" pitchFamily="16" charset="0"/>
              </a:rPr>
              <a:t>Invoice</a:t>
            </a:r>
            <a:r>
              <a:rPr lang="zh-TW" sz="3200" b="1">
                <a:cs typeface="Times New Roman" pitchFamily="16" charset="0"/>
              </a:rPr>
              <a:t>價格</a:t>
            </a:r>
            <a:r>
              <a:rPr lang="en-US" sz="3200" b="1">
                <a:cs typeface="Times New Roman" pitchFamily="16" charset="0"/>
              </a:rPr>
              <a:t>: 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4318000" y="2339975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6297613" y="5040313"/>
            <a:ext cx="723900" cy="539750"/>
          </a:xfrm>
          <a:prstGeom prst="line">
            <a:avLst/>
          </a:prstGeom>
          <a:noFill/>
          <a:ln w="180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6876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4.   Dealer Price Quotes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260475"/>
            <a:ext cx="504031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631979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9388" y="1979613"/>
            <a:ext cx="87852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sz="2800" b="1" i="1"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b="1" i="1">
              <a:solidFill>
                <a:srgbClr val="008000"/>
              </a:solidFill>
              <a:ea typeface="標楷體" pitchFamily="65" charset="-12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endParaRPr lang="en-US" sz="2000">
              <a:ea typeface="標楷體" pitchFamily="65" charset="-120"/>
            </a:endParaRPr>
          </a:p>
          <a:p>
            <a:pPr algn="ctr" eaLnBrk="0" hangingPunct="0">
              <a:buClrTx/>
              <a:buFontTx/>
              <a:buNone/>
            </a:pPr>
            <a:endParaRPr lang="en-US" sz="2000">
              <a:ea typeface="標楷體" pitchFamily="65" charset="-12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79388" y="1370013"/>
            <a:ext cx="8964612" cy="969962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III.       Car Buying Notices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600450" y="2700338"/>
            <a:ext cx="5508625" cy="397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4. Purchase from the Dealer</a:t>
            </a:r>
          </a:p>
          <a:p>
            <a:pPr>
              <a:lnSpc>
                <a:spcPct val="150000"/>
              </a:lnSpc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5. Notices for Buying Used Cars</a:t>
            </a:r>
          </a:p>
          <a:p>
            <a:pPr>
              <a:lnSpc>
                <a:spcPct val="150000"/>
              </a:lnSpc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6. Others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8609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4.   Purchase from the Dealer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39750" y="1979613"/>
            <a:ext cx="7167563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1) </a:t>
            </a:r>
            <a:r>
              <a:rPr lang="zh-TW">
                <a:cs typeface="Times New Roman" pitchFamily="16" charset="0"/>
              </a:rPr>
              <a:t>確定要買的車型和價格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並尋找附近的</a:t>
            </a:r>
            <a:r>
              <a:rPr lang="en-US">
                <a:cs typeface="Times New Roman" pitchFamily="16" charset="0"/>
              </a:rPr>
              <a:t>dealer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2) </a:t>
            </a:r>
            <a:r>
              <a:rPr lang="zh-TW">
                <a:cs typeface="Times New Roman" pitchFamily="16" charset="0"/>
              </a:rPr>
              <a:t>聯絡預約或現場試車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3) </a:t>
            </a:r>
            <a:r>
              <a:rPr lang="zh-TW">
                <a:cs typeface="Times New Roman" pitchFamily="16" charset="0"/>
              </a:rPr>
              <a:t>請勿表現急於買車心態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solidFill>
                  <a:srgbClr val="FF0000"/>
                </a:solidFill>
                <a:cs typeface="Times New Roman" pitchFamily="16" charset="0"/>
              </a:rPr>
              <a:t>可多議價幾次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*   </a:t>
            </a:r>
            <a:r>
              <a:rPr lang="zh-TW">
                <a:cs typeface="Times New Roman" pitchFamily="16" charset="0"/>
              </a:rPr>
              <a:t>歐系車一般會靠近</a:t>
            </a:r>
            <a:r>
              <a:rPr lang="en-US">
                <a:cs typeface="Times New Roman" pitchFamily="16" charset="0"/>
              </a:rPr>
              <a:t>MSRP</a:t>
            </a:r>
            <a:r>
              <a:rPr lang="zh-TW">
                <a:cs typeface="Times New Roman" pitchFamily="16" charset="0"/>
              </a:rPr>
              <a:t>價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日本車很少低於發票價</a:t>
            </a:r>
            <a:r>
              <a:rPr lang="en-US">
                <a:cs typeface="Times New Roman" pitchFamily="16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      </a:t>
            </a:r>
            <a:r>
              <a:rPr lang="zh-TW">
                <a:cs typeface="Times New Roman" pitchFamily="16" charset="0"/>
              </a:rPr>
              <a:t>但會低於</a:t>
            </a:r>
            <a:r>
              <a:rPr lang="en-US">
                <a:cs typeface="Times New Roman" pitchFamily="16" charset="0"/>
              </a:rPr>
              <a:t>MSRP. </a:t>
            </a:r>
            <a:r>
              <a:rPr lang="zh-TW">
                <a:cs typeface="Times New Roman" pitchFamily="16" charset="0"/>
              </a:rPr>
              <a:t>美國車很可能低於</a:t>
            </a:r>
            <a:r>
              <a:rPr lang="en-US">
                <a:cs typeface="Times New Roman" pitchFamily="16" charset="0"/>
              </a:rPr>
              <a:t>MSRP</a:t>
            </a:r>
            <a:r>
              <a:rPr lang="zh-TW">
                <a:cs typeface="Times New Roman" pitchFamily="16" charset="0"/>
              </a:rPr>
              <a:t>價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*  </a:t>
            </a:r>
            <a:r>
              <a:rPr lang="zh-TW">
                <a:cs typeface="Times New Roman" pitchFamily="16" charset="0"/>
              </a:rPr>
              <a:t>一般七八月月份和十二月份較有好價格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或月底</a:t>
            </a:r>
            <a:r>
              <a:rPr lang="en-US">
                <a:cs typeface="Times New Roman" pitchFamily="16" charset="0"/>
              </a:rPr>
              <a:t>. 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2413" y="1185863"/>
            <a:ext cx="51022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如何和</a:t>
            </a:r>
            <a:r>
              <a:rPr lang="en-US" sz="3200" b="1">
                <a:cs typeface="Times New Roman" pitchFamily="16" charset="0"/>
              </a:rPr>
              <a:t>Dealer</a:t>
            </a:r>
            <a:r>
              <a:rPr lang="zh-TW" sz="3200" b="1">
                <a:cs typeface="Times New Roman" pitchFamily="16" charset="0"/>
              </a:rPr>
              <a:t>交易</a:t>
            </a:r>
          </a:p>
        </p:txBody>
      </p:sp>
    </p:spTree>
    <p:extLst>
      <p:ext uri="{BB962C8B-B14F-4D97-AF65-F5344CB8AC3E}">
        <p14:creationId xmlns:p14="http://schemas.microsoft.com/office/powerpoint/2010/main" val="65446726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4.   Purchase from the Dealer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539750" y="1979613"/>
            <a:ext cx="7042150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4) </a:t>
            </a:r>
            <a:r>
              <a:rPr lang="zh-TW">
                <a:cs typeface="Times New Roman" pitchFamily="16" charset="0"/>
              </a:rPr>
              <a:t>談好價格後就是付款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並需確保各項車輛資訊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5) </a:t>
            </a:r>
            <a:r>
              <a:rPr lang="zh-TW">
                <a:cs typeface="Times New Roman" pitchFamily="16" charset="0"/>
              </a:rPr>
              <a:t>並確保包含行照及牌照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* </a:t>
            </a:r>
            <a:r>
              <a:rPr lang="zh-TW">
                <a:cs typeface="Times New Roman" pitchFamily="16" charset="0"/>
              </a:rPr>
              <a:t>會先發給你</a:t>
            </a:r>
            <a:r>
              <a:rPr lang="zh-TW">
                <a:solidFill>
                  <a:srgbClr val="FF0000"/>
                </a:solidFill>
                <a:cs typeface="Times New Roman" pitchFamily="16" charset="0"/>
              </a:rPr>
              <a:t>臨時牌照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在期限內至</a:t>
            </a:r>
            <a:r>
              <a:rPr lang="en-US">
                <a:cs typeface="Times New Roman" pitchFamily="16" charset="0"/>
              </a:rPr>
              <a:t>BMV</a:t>
            </a:r>
            <a:r>
              <a:rPr lang="zh-TW">
                <a:cs typeface="Times New Roman" pitchFamily="16" charset="0"/>
              </a:rPr>
              <a:t>辦理正式牌照</a:t>
            </a:r>
            <a:r>
              <a:rPr lang="en-US">
                <a:cs typeface="Times New Roman" pitchFamily="1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6) </a:t>
            </a:r>
            <a:r>
              <a:rPr lang="zh-TW">
                <a:cs typeface="Times New Roman" pitchFamily="16" charset="0"/>
              </a:rPr>
              <a:t>需有</a:t>
            </a:r>
            <a:r>
              <a:rPr lang="zh-TW">
                <a:solidFill>
                  <a:srgbClr val="FF0000"/>
                </a:solidFill>
                <a:cs typeface="Times New Roman" pitchFamily="16" charset="0"/>
              </a:rPr>
              <a:t>汽車保險</a:t>
            </a:r>
            <a:r>
              <a:rPr lang="zh-TW">
                <a:cs typeface="Times New Roman" pitchFamily="16" charset="0"/>
              </a:rPr>
              <a:t>才能上路</a:t>
            </a:r>
            <a:r>
              <a:rPr lang="en-US"/>
              <a:t> 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2413" y="1185863"/>
            <a:ext cx="51022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如何和</a:t>
            </a:r>
            <a:r>
              <a:rPr lang="en-US" sz="3200" b="1">
                <a:cs typeface="Times New Roman" pitchFamily="16" charset="0"/>
              </a:rPr>
              <a:t>Dealer</a:t>
            </a:r>
            <a:r>
              <a:rPr lang="zh-TW" sz="3200" b="1">
                <a:cs typeface="Times New Roman" pitchFamily="16" charset="0"/>
              </a:rPr>
              <a:t>交易</a:t>
            </a:r>
          </a:p>
        </p:txBody>
      </p:sp>
    </p:spTree>
    <p:extLst>
      <p:ext uri="{BB962C8B-B14F-4D97-AF65-F5344CB8AC3E}">
        <p14:creationId xmlns:p14="http://schemas.microsoft.com/office/powerpoint/2010/main" val="71911990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5.   Notices for Buying Used Cars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14350" y="1800225"/>
            <a:ext cx="8197850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1) </a:t>
            </a:r>
            <a:r>
              <a:rPr lang="zh-TW">
                <a:cs typeface="Times New Roman" pitchFamily="16" charset="0"/>
              </a:rPr>
              <a:t>看好車後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到</a:t>
            </a:r>
            <a:r>
              <a:rPr lang="en-US">
                <a:solidFill>
                  <a:srgbClr val="FF0000"/>
                </a:solidFill>
                <a:cs typeface="Times New Roman" pitchFamily="16" charset="0"/>
              </a:rPr>
              <a:t>CARFAX</a:t>
            </a:r>
            <a:r>
              <a:rPr lang="en-US">
                <a:cs typeface="Times New Roman" pitchFamily="16" charset="0"/>
              </a:rPr>
              <a:t>        </a:t>
            </a:r>
            <a:r>
              <a:rPr lang="en-US">
                <a:cs typeface="Times New Roman" pitchFamily="16" charset="0"/>
                <a:hlinkClick r:id="rId3"/>
              </a:rPr>
              <a:t>http://www.carfax.com/entry.cfx</a:t>
            </a:r>
            <a:r>
              <a:rPr lang="en-US">
                <a:cs typeface="Times New Roman" pitchFamily="1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       </a:t>
            </a:r>
            <a:r>
              <a:rPr lang="zh-TW">
                <a:cs typeface="Times New Roman" pitchFamily="16" charset="0"/>
              </a:rPr>
              <a:t>查詢車輛歷史紀錄包括前車主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做過保養維修及發生事故紀錄</a:t>
            </a:r>
            <a:r>
              <a:rPr lang="en-US">
                <a:cs typeface="Times New Roman" pitchFamily="1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2) </a:t>
            </a:r>
            <a:r>
              <a:rPr lang="zh-TW">
                <a:cs typeface="Times New Roman" pitchFamily="16" charset="0"/>
              </a:rPr>
              <a:t>購買二手車前建議找修車場作全面檢查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3) </a:t>
            </a:r>
            <a:r>
              <a:rPr lang="zh-TW">
                <a:cs typeface="Times New Roman" pitchFamily="16" charset="0"/>
              </a:rPr>
              <a:t>車輛是否為</a:t>
            </a:r>
            <a:r>
              <a:rPr lang="en-US">
                <a:solidFill>
                  <a:srgbClr val="FF0000"/>
                </a:solidFill>
                <a:cs typeface="Times New Roman" pitchFamily="16" charset="0"/>
              </a:rPr>
              <a:t>salvage</a:t>
            </a:r>
            <a:r>
              <a:rPr lang="en-US">
                <a:cs typeface="Times New Roman" pitchFamily="16" charset="0"/>
              </a:rPr>
              <a:t> or </a:t>
            </a:r>
            <a:r>
              <a:rPr lang="en-US">
                <a:solidFill>
                  <a:srgbClr val="FF0000"/>
                </a:solidFill>
                <a:cs typeface="Times New Roman" pitchFamily="16" charset="0"/>
              </a:rPr>
              <a:t>reconditioned</a:t>
            </a:r>
            <a:r>
              <a:rPr lang="en-US">
                <a:cs typeface="Times New Roman" pitchFamily="16" charset="0"/>
              </a:rPr>
              <a:t> title?  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*   </a:t>
            </a:r>
            <a:r>
              <a:rPr lang="zh-TW">
                <a:cs typeface="Times New Roman" pitchFamily="16" charset="0"/>
              </a:rPr>
              <a:t>歐系車一般會靠近</a:t>
            </a:r>
            <a:r>
              <a:rPr lang="en-US">
                <a:cs typeface="Times New Roman" pitchFamily="16" charset="0"/>
              </a:rPr>
              <a:t>MSRP</a:t>
            </a:r>
            <a:r>
              <a:rPr lang="zh-TW">
                <a:cs typeface="Times New Roman" pitchFamily="16" charset="0"/>
              </a:rPr>
              <a:t>價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日本車很少低於發票價</a:t>
            </a:r>
            <a:r>
              <a:rPr lang="en-US">
                <a:cs typeface="Times New Roman" pitchFamily="16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      </a:t>
            </a:r>
            <a:r>
              <a:rPr lang="zh-TW">
                <a:cs typeface="Times New Roman" pitchFamily="16" charset="0"/>
              </a:rPr>
              <a:t>但會低於</a:t>
            </a:r>
            <a:r>
              <a:rPr lang="en-US">
                <a:cs typeface="Times New Roman" pitchFamily="16" charset="0"/>
              </a:rPr>
              <a:t>MSRP. </a:t>
            </a:r>
            <a:r>
              <a:rPr lang="zh-TW">
                <a:cs typeface="Times New Roman" pitchFamily="16" charset="0"/>
              </a:rPr>
              <a:t>美國車很可能低於</a:t>
            </a:r>
            <a:r>
              <a:rPr lang="en-US">
                <a:cs typeface="Times New Roman" pitchFamily="16" charset="0"/>
              </a:rPr>
              <a:t>MSRP</a:t>
            </a:r>
            <a:r>
              <a:rPr lang="zh-TW">
                <a:cs typeface="Times New Roman" pitchFamily="16" charset="0"/>
              </a:rPr>
              <a:t>價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*  </a:t>
            </a:r>
            <a:r>
              <a:rPr lang="zh-TW">
                <a:cs typeface="Times New Roman" pitchFamily="16" charset="0"/>
              </a:rPr>
              <a:t>一般七八月月份和十二月份較有好價格</a:t>
            </a:r>
            <a:r>
              <a:rPr lang="en-US">
                <a:cs typeface="Times New Roman" pitchFamily="16" charset="0"/>
              </a:rPr>
              <a:t>, </a:t>
            </a:r>
            <a:r>
              <a:rPr lang="zh-TW">
                <a:cs typeface="Times New Roman" pitchFamily="16" charset="0"/>
              </a:rPr>
              <a:t>或月底</a:t>
            </a:r>
            <a:r>
              <a:rPr lang="en-US">
                <a:cs typeface="Times New Roman" pitchFamily="16" charset="0"/>
              </a:rPr>
              <a:t>. 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52413" y="1185863"/>
            <a:ext cx="51022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買二手車還需注意哪些事項</a:t>
            </a:r>
            <a:r>
              <a:rPr lang="en-US" sz="3200" b="1">
                <a:cs typeface="Times New Roman" pitchFamily="1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250938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79388" y="179388"/>
            <a:ext cx="8820150" cy="96996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2323DC">
                  <a:alpha val="50000"/>
                </a:srgbClr>
              </a:gs>
            </a:gsLst>
            <a:path path="shape">
              <a:fillToRect l="29999" t="29999" r="70001" b="70001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lnSpc>
                <a:spcPct val="130000"/>
              </a:lnSpc>
              <a:spcBef>
                <a:spcPts val="700"/>
              </a:spcBef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 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6.   Others 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92125" y="1830388"/>
            <a:ext cx="8328025" cy="502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1) </a:t>
            </a:r>
            <a:r>
              <a:rPr lang="zh-TW">
                <a:cs typeface="Times New Roman" pitchFamily="16" charset="0"/>
              </a:rPr>
              <a:t>日系車或美系車</a:t>
            </a:r>
            <a:r>
              <a:rPr lang="en-US">
                <a:cs typeface="Times New Roman" pitchFamily="16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2) </a:t>
            </a:r>
            <a:r>
              <a:rPr lang="zh-TW">
                <a:cs typeface="Times New Roman" pitchFamily="16" charset="0"/>
              </a:rPr>
              <a:t>要在</a:t>
            </a:r>
            <a:r>
              <a:rPr lang="en-US">
                <a:cs typeface="Times New Roman" pitchFamily="16" charset="0"/>
              </a:rPr>
              <a:t>Lafayette, Indy, or Chicago</a:t>
            </a:r>
            <a:r>
              <a:rPr lang="zh-TW">
                <a:cs typeface="Times New Roman" pitchFamily="16" charset="0"/>
              </a:rPr>
              <a:t>買車</a:t>
            </a:r>
            <a:r>
              <a:rPr lang="en-US">
                <a:cs typeface="Times New Roman" pitchFamily="1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>
                <a:cs typeface="Times New Roman" pitchFamily="16" charset="0"/>
              </a:rPr>
              <a:t>3) </a:t>
            </a:r>
            <a:r>
              <a:rPr lang="zh-TW">
                <a:cs typeface="Times New Roman" pitchFamily="16" charset="0"/>
              </a:rPr>
              <a:t>買車前你應該詢問車主的問題</a:t>
            </a:r>
            <a:r>
              <a:rPr lang="en-US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/>
              <a:t>	</a:t>
            </a:r>
            <a:r>
              <a:rPr lang="en-US">
                <a:hlinkClick r:id="rId3"/>
              </a:rPr>
              <a:t>http://www.carbuyingtips.com/questions.html</a:t>
            </a:r>
            <a:r>
              <a:rPr lang="en-US"/>
              <a:t> </a:t>
            </a:r>
          </a:p>
          <a:p>
            <a:pPr>
              <a:lnSpc>
                <a:spcPct val="150000"/>
              </a:lnSpc>
            </a:pPr>
            <a:r>
              <a:rPr lang="en-US"/>
              <a:t>4)  </a:t>
            </a:r>
            <a:r>
              <a:rPr lang="zh-TW">
                <a:cs typeface="Times New Roman" pitchFamily="16" charset="0"/>
              </a:rPr>
              <a:t>十種</a:t>
            </a:r>
            <a:r>
              <a:rPr lang="zh-TW">
                <a:solidFill>
                  <a:srgbClr val="FF0000"/>
                </a:solidFill>
                <a:cs typeface="Times New Roman" pitchFamily="16" charset="0"/>
              </a:rPr>
              <a:t>最值得購買的二手車</a:t>
            </a:r>
            <a:r>
              <a:rPr lang="en-US">
                <a:ea typeface="標楷體" pitchFamily="65" charset="-120"/>
              </a:rPr>
              <a:t>(J.D. P. A 2010</a:t>
            </a:r>
            <a:r>
              <a:rPr lang="zh-TW">
                <a:ea typeface="標楷體" pitchFamily="65" charset="-120"/>
              </a:rPr>
              <a:t>調查報告</a:t>
            </a:r>
            <a:r>
              <a:rPr lang="en-US">
                <a:ea typeface="標楷體" pitchFamily="65" charset="-120"/>
              </a:rPr>
              <a:t>) :</a:t>
            </a:r>
          </a:p>
          <a:p>
            <a:pPr>
              <a:lnSpc>
                <a:spcPct val="150000"/>
              </a:lnSpc>
            </a:pPr>
            <a:r>
              <a:rPr lang="en-US"/>
              <a:t>Hyundai Elantra, Honda Accord, Mercury Montego, Honda CRV, </a:t>
            </a:r>
          </a:p>
          <a:p>
            <a:pPr>
              <a:lnSpc>
                <a:spcPct val="150000"/>
              </a:lnSpc>
            </a:pPr>
            <a:r>
              <a:rPr lang="en-US"/>
              <a:t>Toyota Highlander, Infiniti G35, Cadillac DTS, Toyota Tacoma, </a:t>
            </a:r>
          </a:p>
          <a:p>
            <a:pPr>
              <a:lnSpc>
                <a:spcPct val="150000"/>
              </a:lnSpc>
            </a:pPr>
            <a:r>
              <a:rPr lang="en-US"/>
              <a:t>Ford F-150, Porsche 911</a:t>
            </a:r>
          </a:p>
          <a:p>
            <a:pPr>
              <a:lnSpc>
                <a:spcPct val="150000"/>
              </a:lnSpc>
            </a:pPr>
            <a:r>
              <a:rPr lang="en-US"/>
              <a:t>  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52413" y="1330325"/>
            <a:ext cx="32400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新細明體" pitchFamily="16" charset="-120"/>
              </a:defRPr>
            </a:lvl9pPr>
          </a:lstStyle>
          <a:p>
            <a:r>
              <a:rPr lang="en-US" sz="3200" b="1">
                <a:cs typeface="Times New Roman" pitchFamily="16" charset="0"/>
              </a:rPr>
              <a:t>►</a:t>
            </a:r>
            <a:r>
              <a:rPr lang="zh-TW" sz="3200" b="1">
                <a:cs typeface="Times New Roman" pitchFamily="16" charset="0"/>
              </a:rPr>
              <a:t>其他注意事項</a:t>
            </a:r>
            <a:r>
              <a:rPr lang="en-US" sz="3200" b="1">
                <a:cs typeface="Times New Roman" pitchFamily="1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2537419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中秋烤肉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活動日期：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9/14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(weekend)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活動目的：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烤肉吃肉無限循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環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附註　　：大家一同共度佳節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:D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34" y="4005064"/>
            <a:ext cx="3808482" cy="275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3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" y="0"/>
            <a:ext cx="9141823" cy="1104106"/>
          </a:xfrm>
          <a:solidFill>
            <a:schemeClr val="accent4"/>
          </a:solidFill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Taiwanese Clubs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800" b="1" dirty="0" smtClean="0"/>
              <a:t>ILTC			: Henry</a:t>
            </a:r>
          </a:p>
          <a:p>
            <a:r>
              <a:rPr lang="en-US" sz="2800" b="1" dirty="0"/>
              <a:t>Purdue Taiwan wife club</a:t>
            </a:r>
            <a:r>
              <a:rPr lang="en-US" altLang="zh-TW" sz="2800" b="1" dirty="0"/>
              <a:t>: </a:t>
            </a:r>
            <a:r>
              <a:rPr lang="en-US" altLang="zh-TW" sz="2800" b="1" dirty="0" err="1"/>
              <a:t>Wanling</a:t>
            </a:r>
            <a:endParaRPr lang="en-US" altLang="zh-TW" sz="2800" b="1" dirty="0"/>
          </a:p>
          <a:p>
            <a:r>
              <a:rPr lang="en-US" sz="2800" b="1" dirty="0" smtClean="0"/>
              <a:t>Volleyball       	: </a:t>
            </a:r>
            <a:r>
              <a:rPr lang="zh-TW" altLang="en-US" sz="2800" b="1" dirty="0" smtClean="0"/>
              <a:t>渣</a:t>
            </a:r>
            <a:endParaRPr lang="en-US" altLang="zh-TW" sz="2800" b="1" dirty="0" smtClean="0"/>
          </a:p>
          <a:p>
            <a:r>
              <a:rPr lang="en-US" altLang="zh-TW" sz="2800" b="1" dirty="0" err="1" smtClean="0"/>
              <a:t>Wallyball</a:t>
            </a:r>
            <a:r>
              <a:rPr lang="en-US" altLang="zh-TW" sz="2800" b="1" dirty="0" smtClean="0"/>
              <a:t>                : Amy</a:t>
            </a:r>
          </a:p>
          <a:p>
            <a:r>
              <a:rPr lang="en-US" sz="2800" b="1" dirty="0" smtClean="0"/>
              <a:t>Softball           	: </a:t>
            </a:r>
            <a:r>
              <a:rPr lang="zh-TW" altLang="en-US" sz="2800" b="1" dirty="0"/>
              <a:t>許全智</a:t>
            </a:r>
            <a:endParaRPr lang="en-US" sz="2800" b="1" dirty="0" smtClean="0"/>
          </a:p>
          <a:p>
            <a:r>
              <a:rPr lang="en-US" sz="2800" b="1" dirty="0" smtClean="0"/>
              <a:t>Badminton     	: </a:t>
            </a:r>
            <a:r>
              <a:rPr lang="en-US" altLang="zh-TW" sz="2800" b="1" dirty="0" smtClean="0"/>
              <a:t>Tzu-</a:t>
            </a:r>
            <a:r>
              <a:rPr lang="en-US" altLang="zh-TW" sz="2800" b="1" dirty="0" err="1" smtClean="0"/>
              <a:t>Ching</a:t>
            </a:r>
            <a:endParaRPr lang="en-US" altLang="zh-TW" sz="2800" b="1" dirty="0" smtClean="0"/>
          </a:p>
          <a:p>
            <a:r>
              <a:rPr lang="en-US" sz="2800" b="1" dirty="0" smtClean="0"/>
              <a:t>Tennis		: </a:t>
            </a:r>
            <a:r>
              <a:rPr lang="en-US" altLang="zh-TW" sz="2800" b="1" dirty="0" smtClean="0"/>
              <a:t>Wei-</a:t>
            </a:r>
            <a:r>
              <a:rPr lang="en-US" altLang="zh-TW" sz="2800" b="1" dirty="0" err="1" smtClean="0"/>
              <a:t>chang</a:t>
            </a:r>
            <a:r>
              <a:rPr lang="en-US" altLang="zh-TW" sz="2800" b="1" dirty="0" smtClean="0"/>
              <a:t> </a:t>
            </a:r>
            <a:endParaRPr lang="en-US" sz="2800" b="1" dirty="0"/>
          </a:p>
          <a:p>
            <a:r>
              <a:rPr lang="en-US" altLang="zh-TW" sz="2800" b="1" dirty="0" smtClean="0"/>
              <a:t>Basketball      	: </a:t>
            </a:r>
            <a:r>
              <a:rPr lang="zh-TW" altLang="en-US" sz="2800" b="1" dirty="0" smtClean="0"/>
              <a:t>士奇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團契</a:t>
            </a:r>
            <a:r>
              <a:rPr lang="en-US" altLang="zh-TW" sz="2800" b="1" dirty="0" smtClean="0"/>
              <a:t>		:</a:t>
            </a:r>
            <a:r>
              <a:rPr lang="zh-TW" altLang="en-US" sz="2800" b="1" dirty="0" smtClean="0"/>
              <a:t> </a:t>
            </a:r>
            <a:r>
              <a:rPr lang="en-US" altLang="zh-TW" sz="2800" b="1" dirty="0" err="1" smtClean="0"/>
              <a:t>Ya</a:t>
            </a:r>
            <a:r>
              <a:rPr lang="en-US" altLang="zh-TW" sz="2800" b="1" dirty="0" smtClean="0"/>
              <a:t>-Chu</a:t>
            </a:r>
          </a:p>
          <a:p>
            <a:endParaRPr lang="en-US" sz="2800" b="1" dirty="0" smtClean="0"/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chemeClr val="accent4">
                    <a:lumMod val="75000"/>
                  </a:schemeClr>
                </a:solidFill>
              </a:rPr>
              <a:t>請大家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sign up </a:t>
            </a:r>
            <a:r>
              <a:rPr lang="zh-TW" altLang="en-US" sz="2800" b="1" dirty="0" smtClean="0">
                <a:solidFill>
                  <a:schemeClr val="accent4">
                    <a:lumMod val="75000"/>
                  </a:schemeClr>
                </a:solidFill>
              </a:rPr>
              <a:t>有興趣的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clubs!!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BB4725-FD3C-46D4-8C8E-88B6A068EE17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795FC-1CC4-4DAC-85CF-73CC5E1B72AC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76" y="0"/>
            <a:ext cx="9141823" cy="762000"/>
          </a:xfrm>
          <a:solidFill>
            <a:schemeClr val="accent4"/>
          </a:solidFill>
        </p:spPr>
        <p:txBody>
          <a:bodyPr/>
          <a:lstStyle/>
          <a:p>
            <a:pPr marL="484632">
              <a:defRPr/>
            </a:pPr>
            <a:r>
              <a:rPr lang="en-US" sz="3600" b="1" dirty="0">
                <a:solidFill>
                  <a:schemeClr val="bg1"/>
                </a:solidFill>
              </a:rPr>
              <a:t>Purdue Taiwan wife club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r="12487"/>
          <a:stretch/>
        </p:blipFill>
        <p:spPr bwMode="auto">
          <a:xfrm>
            <a:off x="-21771" y="0"/>
            <a:ext cx="976666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1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795FC-1CC4-4DAC-85CF-73CC5E1B72AC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327" r="12788" b="-327"/>
          <a:stretch/>
        </p:blipFill>
        <p:spPr bwMode="auto">
          <a:xfrm>
            <a:off x="23950" y="0"/>
            <a:ext cx="9681754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0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795FC-1CC4-4DAC-85CF-73CC5E1B72AC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76" y="0"/>
            <a:ext cx="9141823" cy="7620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632" fontAlgn="auto"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TW" sz="3600" b="1" dirty="0" err="1" smtClean="0">
                <a:solidFill>
                  <a:schemeClr val="bg1"/>
                </a:solidFill>
              </a:rPr>
              <a:t>Wallyball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byui.edu/images/Admin_Offices/Activities/Sports/Recreational/Wallyball/Walleyb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" b="20135"/>
          <a:stretch/>
        </p:blipFill>
        <p:spPr bwMode="auto">
          <a:xfrm>
            <a:off x="2176" y="2914265"/>
            <a:ext cx="2481982" cy="270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bcdn-sphotos-a-a.akamaihd.net/hphotos-ak-ash3/923182_10151403777119436_593411307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t="20167" r="5279"/>
          <a:stretch/>
        </p:blipFill>
        <p:spPr bwMode="auto">
          <a:xfrm>
            <a:off x="5346011" y="2209800"/>
            <a:ext cx="3786255" cy="368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806877"/>
            <a:ext cx="8728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時間：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Wed   6 pm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地點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dirty="0" err="1">
                <a:latin typeface="微軟正黑體" pitchFamily="34" charset="-120"/>
                <a:ea typeface="微軟正黑體" pitchFamily="34" charset="-120"/>
              </a:rPr>
              <a:t>Crec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, Racquetball &amp; Squash Courts, Level 2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徵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人條件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：不要想太多，想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玩就來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! 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聯絡人：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Amy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hung6@purdue.edu)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Picture 10" descr="WallyBall-07-25-2005 0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0803" r="26572"/>
          <a:stretch/>
        </p:blipFill>
        <p:spPr bwMode="auto">
          <a:xfrm>
            <a:off x="2459119" y="3754222"/>
            <a:ext cx="2886892" cy="3058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27674" y="836108"/>
            <a:ext cx="7490825" cy="6021892"/>
            <a:chOff x="990600" y="752363"/>
            <a:chExt cx="7490825" cy="6021892"/>
          </a:xfrm>
        </p:grpSpPr>
        <p:pic>
          <p:nvPicPr>
            <p:cNvPr id="3" name="Picture 2" descr="http://img.ivsky.com/Photo/UploadFiles/2008-7-2/200872211248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781594"/>
              <a:ext cx="7490825" cy="5992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img1.targetimg1.com/wcsstore/TargetSAS/img/p/10/16/1016093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752363"/>
              <a:ext cx="1361621" cy="136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397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81000" y="89391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練習時間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週六或週日下午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97876" y="138721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練習地點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Gold Field 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(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Co-</a:t>
            </a:r>
            <a:r>
              <a:rPr lang="en-US" altLang="zh-TW" sz="2400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rec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後面壘球場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  <a:endParaRPr lang="zh-TW" altLang="en-US" sz="2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81000" y="1848881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年度活動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新生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盃壘球比賽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lvl="1">
              <a:buFont typeface="Wingdings" pitchFamily="2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芝加哥友誼賽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lvl="1">
              <a:buFont typeface="Wingdings" pitchFamily="2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玉米田盃</a:t>
            </a:r>
            <a:endParaRPr lang="zh-TW" altLang="en-US" sz="2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1266" name="Picture 2" descr="https://fbcdn-sphotos-b-a.akamaihd.net/hphotos-ak-prn1/320086_10151379573518775_1487195823_n.jpg"/>
          <p:cNvPicPr>
            <a:picLocks noChangeAspect="1" noChangeArrowheads="1"/>
          </p:cNvPicPr>
          <p:nvPr/>
        </p:nvPicPr>
        <p:blipFill>
          <a:blip r:embed="rId2" cstate="print"/>
          <a:srcRect l="24412" t="8400" r="7076"/>
          <a:stretch>
            <a:fillRect/>
          </a:stretch>
        </p:blipFill>
        <p:spPr bwMode="auto">
          <a:xfrm>
            <a:off x="683568" y="3659607"/>
            <a:ext cx="3312368" cy="2491114"/>
          </a:xfrm>
          <a:prstGeom prst="rect">
            <a:avLst/>
          </a:prstGeom>
          <a:noFill/>
        </p:spPr>
      </p:pic>
      <p:pic>
        <p:nvPicPr>
          <p:cNvPr id="11268" name="Picture 4" descr="https://sphotos-a.xx.fbcdn.net/hphotos-ash4/1000228_10151628730627530_1761753784_n.jpg"/>
          <p:cNvPicPr>
            <a:picLocks noChangeAspect="1" noChangeArrowheads="1"/>
          </p:cNvPicPr>
          <p:nvPr/>
        </p:nvPicPr>
        <p:blipFill>
          <a:blip r:embed="rId3" cstate="print"/>
          <a:srcRect t="9450" r="5901" b="4451"/>
          <a:stretch>
            <a:fillRect/>
          </a:stretch>
        </p:blipFill>
        <p:spPr bwMode="auto">
          <a:xfrm>
            <a:off x="4211958" y="3054377"/>
            <a:ext cx="4512089" cy="3096344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8709" y="0"/>
            <a:ext cx="9141823" cy="7620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632" fontAlgn="auto"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TW" sz="3600" b="1" dirty="0" smtClean="0">
                <a:solidFill>
                  <a:schemeClr val="bg1"/>
                </a:solidFill>
              </a:rPr>
              <a:t>Softball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823" y="6248400"/>
            <a:ext cx="594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聯絡人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: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許全智 </a:t>
            </a:r>
            <a:r>
              <a:rPr 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without1102@gmail.com</a:t>
            </a:r>
          </a:p>
        </p:txBody>
      </p:sp>
    </p:spTree>
    <p:extLst>
      <p:ext uri="{BB962C8B-B14F-4D97-AF65-F5344CB8AC3E}">
        <p14:creationId xmlns:p14="http://schemas.microsoft.com/office/powerpoint/2010/main" val="17924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950752-EFFD-4AF6-A3FA-343DDFFFBF78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4A6F7-F1F7-45DB-835C-2E703BB1DFE1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15358" r="19280" b="5833"/>
          <a:stretch/>
        </p:blipFill>
        <p:spPr bwMode="auto">
          <a:xfrm>
            <a:off x="-433856" y="-228600"/>
            <a:ext cx="9618294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7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950752-EFFD-4AF6-A3FA-343DDFFFBF78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4A6F7-F1F7-45DB-835C-2E703BB1DFE1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15714" r="19029" b="6042"/>
          <a:stretch/>
        </p:blipFill>
        <p:spPr bwMode="auto">
          <a:xfrm>
            <a:off x="0" y="0"/>
            <a:ext cx="93361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4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941487"/>
            <a:ext cx="4724400" cy="51398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When:</a:t>
            </a:r>
            <a:r>
              <a:rPr lang="zh-TW" alt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</a:t>
            </a:r>
            <a:r>
              <a:rPr lang="en-US" altLang="zh-TW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/>
            </a:r>
            <a:br>
              <a:rPr lang="en-US" altLang="zh-TW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</a:br>
            <a:r>
              <a:rPr lang="en-US" altLang="zh-TW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   </a:t>
            </a:r>
            <a:r>
              <a:rPr lang="en-US" altLang="zh-TW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Saturday 6-8 pm</a:t>
            </a:r>
            <a:endParaRPr lang="en-US" sz="2400" dirty="0">
              <a:ln w="12700">
                <a:solidFill>
                  <a:srgbClr val="FFC000">
                    <a:alpha val="59000"/>
                  </a:srgbClr>
                </a:solidFill>
                <a:prstDash val="solid"/>
              </a:ln>
              <a:latin typeface="+mn-lt"/>
              <a:ea typeface="+mn-ea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Where: </a:t>
            </a:r>
            <a:b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</a:b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   </a:t>
            </a: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Schwartz tennis center</a:t>
            </a:r>
            <a:b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</a:b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   or Cumberland Elementary School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Why: </a:t>
            </a:r>
            <a:b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</a:b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   </a:t>
            </a: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Because it’s fun! </a:t>
            </a: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  <a:sym typeface="Wingdings" pitchFamily="2" charset="2"/>
              </a:rPr>
              <a:t></a:t>
            </a:r>
            <a:endParaRPr lang="en-US" sz="2400" dirty="0">
              <a:ln w="12700">
                <a:solidFill>
                  <a:srgbClr val="FFC000">
                    <a:alpha val="59000"/>
                  </a:srgbClr>
                </a:solidFill>
                <a:prstDash val="solid"/>
              </a:ln>
              <a:latin typeface="+mn-lt"/>
              <a:ea typeface="+mn-ea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Contact: </a:t>
            </a:r>
            <a:b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</a:b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   </a:t>
            </a:r>
            <a:r>
              <a:rPr lang="zh-TW" alt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楊偉昌</a:t>
            </a:r>
            <a:r>
              <a:rPr lang="en-US" altLang="zh-TW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</a:t>
            </a: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Wei-Chang (David) Yang</a:t>
            </a:r>
            <a:b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</a:b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   (</a:t>
            </a: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  <a:hlinkClick r:id="rId2"/>
              </a:rPr>
              <a:t>weichang252@gmail.com</a:t>
            </a: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)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</a:t>
            </a: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ＭＳ Ｐゴシック" charset="0"/>
                <a:cs typeface="Arial" charset="0"/>
              </a:rPr>
              <a:t>Group on </a:t>
            </a:r>
            <a:r>
              <a:rPr lang="en-US" sz="2400" b="1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Facebook:</a:t>
            </a: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/>
            </a:r>
            <a:b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</a:br>
            <a:r>
              <a:rPr lang="en-US" sz="2400" dirty="0">
                <a:ln w="12700">
                  <a:solidFill>
                    <a:srgbClr val="FFC000">
                      <a:alpha val="59000"/>
                    </a:srgbClr>
                  </a:solidFill>
                  <a:prstDash val="solid"/>
                </a:ln>
                <a:latin typeface="+mn-lt"/>
                <a:ea typeface="+mn-ea"/>
              </a:rPr>
              <a:t>    Search Purdue ILTC Tennis</a:t>
            </a:r>
          </a:p>
        </p:txBody>
      </p:sp>
      <p:pic>
        <p:nvPicPr>
          <p:cNvPr id="14338" name="Picture 7" descr="D:\Purdue\ILTC\ILT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675"/>
            <a:ext cx="26400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JMS_556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20091" r="7262" b="4259"/>
          <a:stretch>
            <a:fillRect/>
          </a:stretch>
        </p:blipFill>
        <p:spPr bwMode="auto">
          <a:xfrm>
            <a:off x="4876800" y="3810000"/>
            <a:ext cx="414813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53000" y="3881437"/>
            <a:ext cx="1828800" cy="4619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2400" b="1" dirty="0" smtClean="0">
                <a:ln/>
                <a:solidFill>
                  <a:schemeClr val="accent3"/>
                </a:solidFill>
                <a:latin typeface="新細明體" charset="0"/>
                <a:ea typeface="新細明體" charset="0"/>
                <a:cs typeface="新細明體" charset="0"/>
              </a:rPr>
              <a:t>超強教練</a:t>
            </a:r>
            <a:endParaRPr lang="en-US" sz="2400" b="1" dirty="0" smtClean="0">
              <a:ln/>
              <a:solidFill>
                <a:schemeClr val="accent3"/>
              </a:solidFill>
            </a:endParaRPr>
          </a:p>
        </p:txBody>
      </p:sp>
      <p:pic>
        <p:nvPicPr>
          <p:cNvPr id="14341" name="Picture 3" descr="JMS_55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7042" r="12914" b="1183"/>
          <a:stretch>
            <a:fillRect/>
          </a:stretch>
        </p:blipFill>
        <p:spPr bwMode="auto">
          <a:xfrm>
            <a:off x="4876800" y="1023938"/>
            <a:ext cx="4148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39888" y="76200"/>
            <a:ext cx="58959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noFill/>
                  <a:prstDash val="solid"/>
                </a:ln>
                <a:latin typeface="+mj-lt"/>
                <a:ea typeface="+mn-ea"/>
              </a:rPr>
              <a:t>Tennis </a:t>
            </a:r>
            <a:r>
              <a:rPr lang="en-US" sz="5400" b="1">
                <a:ln w="12700">
                  <a:noFill/>
                  <a:prstDash val="solid"/>
                </a:ln>
                <a:latin typeface="+mj-lt"/>
                <a:ea typeface="+mn-ea"/>
              </a:rPr>
              <a:t>for Everyone</a:t>
            </a:r>
            <a:endParaRPr lang="en-US" sz="5400" b="1" dirty="0">
              <a:ln w="12700">
                <a:noFill/>
                <a:prstDash val="solid"/>
              </a:ln>
              <a:latin typeface="+mj-lt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3048000"/>
            <a:ext cx="3886200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ＭＳ Ｐゴシック" charset="0"/>
                <a:cs typeface="Arial" charset="0"/>
              </a:rPr>
              <a:t>Left to right: Alan, Prof. Lu, Sherwood, Stephanie, </a:t>
            </a:r>
            <a:r>
              <a:rPr lang="en-US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ＭＳ Ｐゴシック" charset="0"/>
                <a:cs typeface="Arial" charset="0"/>
              </a:rPr>
              <a:t>Kerina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ＭＳ Ｐゴシック" charset="0"/>
                <a:cs typeface="Arial" charset="0"/>
              </a:rPr>
              <a:t>, </a:t>
            </a:r>
            <a:r>
              <a:rPr lang="en-US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ＭＳ Ｐゴシック" charset="0"/>
                <a:cs typeface="Arial" charset="0"/>
              </a:rPr>
              <a:t>Hsing-Hui</a:t>
            </a:r>
            <a:r>
              <a:rPr 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ＭＳ Ｐゴシック" charset="0"/>
                <a:cs typeface="Arial" charset="0"/>
              </a:rPr>
              <a:t>, David</a:t>
            </a:r>
          </a:p>
        </p:txBody>
      </p:sp>
    </p:spTree>
    <p:extLst>
      <p:ext uri="{BB962C8B-B14F-4D97-AF65-F5344CB8AC3E}">
        <p14:creationId xmlns:p14="http://schemas.microsoft.com/office/powerpoint/2010/main" val="18361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內容版面配置區 11"/>
          <p:cNvSpPr>
            <a:spLocks noGrp="1"/>
          </p:cNvSpPr>
          <p:nvPr>
            <p:ph idx="1"/>
          </p:nvPr>
        </p:nvSpPr>
        <p:spPr>
          <a:xfrm>
            <a:off x="381000" y="1219200"/>
            <a:ext cx="5638800" cy="46482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宗旨：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Have fun!!</a:t>
            </a:r>
          </a:p>
          <a:p>
            <a:pPr>
              <a:spcBef>
                <a:spcPct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時間：星期六早上10點半</a:t>
            </a:r>
          </a:p>
          <a:p>
            <a:pPr>
              <a:spcBef>
                <a:spcPct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地點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en-US" altLang="zh-TW" sz="2800" dirty="0" err="1">
                <a:latin typeface="微軟正黑體" pitchFamily="34" charset="-120"/>
                <a:ea typeface="微軟正黑體" pitchFamily="34" charset="-120"/>
              </a:rPr>
              <a:t>corec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三樓球場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徵人條件：</a:t>
            </a:r>
          </a:p>
          <a:p>
            <a:pPr lvl="1">
              <a:spcBef>
                <a:spcPct val="0"/>
              </a:spcBef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	有看過灌籃高手的人</a:t>
            </a:r>
          </a:p>
          <a:p>
            <a:pPr>
              <a:spcBef>
                <a:spcPct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聯絡人：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zh-TW" dirty="0" err="1">
                <a:latin typeface="微軟正黑體" pitchFamily="34" charset="-120"/>
                <a:ea typeface="微軟正黑體" pitchFamily="34" charset="-120"/>
              </a:rPr>
              <a:t>Chien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Sheng Liao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cksearching@gmail.com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Picture 10" descr="[灌籃高手3.bmp]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10198" y="3048000"/>
            <a:ext cx="3733799" cy="28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FEE91-A794-4E92-ADC9-69F14DF679C3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76" y="0"/>
            <a:ext cx="9141823" cy="7620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632" fontAlgn="auto">
              <a:spcAft>
                <a:spcPts val="0"/>
              </a:spcAft>
              <a:buClrTx/>
              <a:buSzTx/>
              <a:buFontTx/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Basketball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61047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458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200297" y="1828800"/>
            <a:ext cx="6705600" cy="2719388"/>
          </a:xfrm>
        </p:spPr>
        <p:txBody>
          <a:bodyPr>
            <a:normAutofit/>
          </a:bodyPr>
          <a:lstStyle/>
          <a:p>
            <a:pPr marL="0" indent="0">
              <a:lnSpc>
                <a:spcPct val="135000"/>
              </a:lnSpc>
              <a:spcBef>
                <a:spcPct val="0"/>
              </a:spcBef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聚會時間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標楷體" pitchFamily="65" charset="-120"/>
                <a:cs typeface="Tahoma" pitchFamily="34" charset="0"/>
              </a:rPr>
              <a:t>/ Time 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主日崇拜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/ </a:t>
            </a:r>
            <a:r>
              <a: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Sunday </a:t>
            </a:r>
            <a:r>
              <a:rPr lang="en-US" altLang="zh-TW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11am-12:15pm 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禱告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會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/ </a:t>
            </a:r>
            <a:r>
              <a: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Tuesday 5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:30pm-6:30pm 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lvl="0">
              <a:lnSpc>
                <a:spcPct val="135000"/>
              </a:lnSpc>
              <a:spcBef>
                <a:spcPct val="0"/>
              </a:spcBef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學生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團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契 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標楷體" pitchFamily="65" charset="-120"/>
              </a:rPr>
              <a:t>/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標楷體" pitchFamily="65" charset="-120"/>
              </a:rPr>
              <a:t> </a:t>
            </a:r>
            <a:r>
              <a: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Friday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6:00pm-9:30pm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914400" lvl="2" indent="0">
              <a:lnSpc>
                <a:spcPct val="135000"/>
              </a:lnSpc>
              <a:spcBef>
                <a:spcPct val="0"/>
              </a:spcBef>
              <a:buNone/>
            </a:pPr>
            <a:endParaRPr lang="en-US" altLang="zh-TW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標楷體" pitchFamily="65" charset="-12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143000" y="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buNone/>
            </a:pPr>
            <a:r>
              <a:rPr kumimoji="0" lang="zh-TW" alt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ea typeface="標楷體" pitchFamily="65" charset="-120"/>
              </a:rPr>
              <a:t>拉法葉華人宣道會</a:t>
            </a:r>
            <a:br>
              <a:rPr kumimoji="0" lang="zh-TW" alt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ea typeface="標楷體" pitchFamily="65" charset="-120"/>
              </a:rPr>
            </a:br>
            <a:r>
              <a:rPr kumimoji="0" lang="en-US" altLang="zh-TW" sz="19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標楷體" pitchFamily="65" charset="-120"/>
                <a:cs typeface="Tahoma" pitchFamily="34" charset="0"/>
              </a:rPr>
              <a:t>GREATER LAFAYETTE CHINESE ALLIANCE CHURCH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199" y="6207994"/>
            <a:ext cx="333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buClrTx/>
              <a:buSzTx/>
              <a:buNone/>
            </a:pPr>
            <a:r>
              <a:rPr lang="en-US" b="1" dirty="0" err="1">
                <a:solidFill>
                  <a:srgbClr val="333333"/>
                </a:solidFill>
                <a:latin typeface="Arial" pitchFamily="34" charset="0"/>
                <a:ea typeface="lucida grande"/>
                <a:cs typeface="Arial" pitchFamily="34" charset="0"/>
              </a:rPr>
              <a:t>拉法葉華人宣道會的官網</a:t>
            </a:r>
            <a:r>
              <a:rPr lang="en-US" b="1" dirty="0">
                <a:solidFill>
                  <a:srgbClr val="333333"/>
                </a:solidFill>
                <a:latin typeface="Arial" pitchFamily="34" charset="0"/>
                <a:ea typeface="lucida grande"/>
                <a:cs typeface="Arial" pitchFamily="34" charset="0"/>
              </a:rPr>
              <a:t> </a:t>
            </a:r>
            <a:r>
              <a:rPr lang="en-US" b="1" dirty="0">
                <a:solidFill>
                  <a:srgbClr val="3B5998"/>
                </a:solidFill>
                <a:latin typeface="Arial" pitchFamily="34" charset="0"/>
                <a:ea typeface="lucida grande"/>
                <a:cs typeface="Arial" pitchFamily="34" charset="0"/>
                <a:hlinkClick r:id="rId4"/>
              </a:rPr>
              <a:t>http://www.glcaconline.org/</a:t>
            </a:r>
            <a:endParaRPr lang="en-US" sz="1400" b="1" dirty="0">
              <a:solidFill>
                <a:srgbClr val="333333"/>
              </a:solidFill>
              <a:latin typeface="Arial" pitchFamily="34" charset="0"/>
              <a:ea typeface="lucida grande"/>
              <a:cs typeface="Arial" pitchFamily="34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200297" y="1289373"/>
            <a:ext cx="586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聚會地點 </a:t>
            </a:r>
            <a:r>
              <a:rPr lang="en-US" altLang="zh-TW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/Location: Wesley Foundation</a:t>
            </a: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5584541" y="5030146"/>
            <a:ext cx="3124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None/>
            </a:pPr>
            <a:r>
              <a:rPr lang="en-US" altLang="zh-TW" sz="1600" b="1" dirty="0">
                <a:latin typeface="Tahoma" pitchFamily="34" charset="0"/>
                <a:cs typeface="Tahoma" pitchFamily="34" charset="0"/>
              </a:rPr>
              <a:t>435 West State Street </a:t>
            </a:r>
            <a:br>
              <a:rPr lang="en-US" altLang="zh-TW" sz="1600" b="1" dirty="0">
                <a:latin typeface="Tahoma" pitchFamily="34" charset="0"/>
                <a:cs typeface="Tahoma" pitchFamily="34" charset="0"/>
              </a:rPr>
            </a:br>
            <a:r>
              <a:rPr lang="en-US" altLang="zh-TW" sz="1600" b="1" dirty="0">
                <a:latin typeface="Tahoma" pitchFamily="34" charset="0"/>
                <a:cs typeface="Tahoma" pitchFamily="34" charset="0"/>
              </a:rPr>
              <a:t>West Lafayette, IN 47906 </a:t>
            </a:r>
          </a:p>
        </p:txBody>
      </p:sp>
      <p:pic>
        <p:nvPicPr>
          <p:cNvPr id="12" name="Picture 41" descr="church ma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1038"/>
            <a:ext cx="3625282" cy="323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t="20386" r="16402" b="39807"/>
          <a:stretch/>
        </p:blipFill>
        <p:spPr bwMode="auto">
          <a:xfrm>
            <a:off x="762001" y="4003858"/>
            <a:ext cx="3886200" cy="26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芝加哥建築之旅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" y="1524000"/>
            <a:ext cx="8583556" cy="4525963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活動日期：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9/22(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活動目的：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走得腳很痠但為了美麗的芝加哥建築很值得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附註　　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IIT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主辦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52" y="3717032"/>
            <a:ext cx="4012704" cy="30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3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2600"/>
            <a:ext cx="9144000" cy="1516062"/>
          </a:xfrm>
          <a:solidFill>
            <a:srgbClr val="CC6600"/>
          </a:solidFill>
        </p:spPr>
        <p:txBody>
          <a:bodyPr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Car Insurance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709" y="3124200"/>
            <a:ext cx="9144000" cy="609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By</a:t>
            </a:r>
            <a:r>
              <a:rPr lang="zh-TW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</a:rPr>
              <a:t>Helen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E4805-0B1D-4419-BFDA-13E1F4E87183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8B7E5-C984-4A48-85A5-7822865AF3DB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</p:spTree>
  </p:cSld>
  <p:clrMapOvr>
    <a:masterClrMapping/>
  </p:clrMapOvr>
  <p:transition advTm="40578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hotos-1.dropbox.com/t/0/AABEw9PICcEYA7h-g5W5ZfUVFUB46-5Fz0SI6Zy5ubtdAg/12/84098985/jpeg/32x32/3/1374469200/0/2/SAM_0051.JPG/QxmrTYlOElK3sR2Vdc49znLQuyFLFwtXq4j6VsS443k?size=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8" y="0"/>
            <a:ext cx="9245598" cy="69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950752-EFFD-4AF6-A3FA-343DDFFFBF78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4A6F7-F1F7-45DB-835C-2E703BB1DFE1}" type="slidenum">
              <a:rPr lang="en-US" altLang="zh-TW" smtClean="0"/>
              <a:pPr>
                <a:defRPr/>
              </a:pPr>
              <a:t>81</a:t>
            </a:fld>
            <a:endParaRPr lang="en-US" altLang="zh-TW"/>
          </a:p>
        </p:txBody>
      </p:sp>
      <p:sp>
        <p:nvSpPr>
          <p:cNvPr id="4" name="TextBox 3"/>
          <p:cNvSpPr txBox="1"/>
          <p:nvPr/>
        </p:nvSpPr>
        <p:spPr>
          <a:xfrm>
            <a:off x="-34107" y="4800600"/>
            <a:ext cx="9254307" cy="117570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b="1" dirty="0">
                <a:latin typeface="微軟正黑體" pitchFamily="34" charset="-120"/>
                <a:ea typeface="微軟正黑體" pitchFamily="34" charset="-120"/>
              </a:rPr>
              <a:t>Questions</a:t>
            </a:r>
            <a:r>
              <a:rPr lang="en-US" sz="32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>
              <a:buNone/>
            </a:pPr>
            <a:endParaRPr 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12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Dinner!!!!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會後一起吃晚餐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,  </a:t>
            </a:r>
          </a:p>
          <a:p>
            <a:pPr marL="0" indent="0"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請有車的學長姊請協助載學弟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妹。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地點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en-US" altLang="zh-TW" b="1" dirty="0" err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Teppanyaki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Grill &amp; Supreme Buffet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(</a:t>
            </a:r>
            <a:r>
              <a:rPr 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2641 Maple Point </a:t>
            </a:r>
            <a:r>
              <a:rPr lang="en-US" sz="2800" b="1" dirty="0" err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Dr</a:t>
            </a:r>
            <a:r>
              <a:rPr 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, Lafayette, IN 47905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時間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: 6pm</a:t>
            </a:r>
          </a:p>
          <a:p>
            <a:pPr marL="0" indent="0">
              <a:buNone/>
            </a:pP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晚餐結束後，也麻煩請學長姐幫忙接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送囉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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795FC-1CC4-4DAC-85CF-73CC5E1B72AC}" type="datetime1">
              <a:rPr lang="en-US" altLang="zh-TW" smtClean="0"/>
              <a:pPr>
                <a:defRPr/>
              </a:pPr>
              <a:t>8/18/2013</a:t>
            </a:fld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43A4A-44EC-4B1C-85BE-373368211321}" type="slidenum">
              <a:rPr lang="en-US" altLang="zh-TW" smtClean="0"/>
              <a:pPr>
                <a:defRPr/>
              </a:pPr>
              <a:t>82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889699"/>
            <a:ext cx="4438650" cy="295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Outlet Shopping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活動日期：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10/19 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活動目的：花錢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附註　　：為寒冷的冬天做準備吧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 </a:t>
            </a:r>
          </a:p>
          <a:p>
            <a:pPr marL="0" indent="0">
              <a:buNone/>
            </a:pP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		(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手套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雪衣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毛帽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毛衣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zh-TW" altLang="zh-TW" dirty="0"/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878689999"/>
              </p:ext>
            </p:extLst>
          </p:nvPr>
        </p:nvGraphicFramePr>
        <p:xfrm>
          <a:off x="152400" y="3886200"/>
          <a:ext cx="47244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94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11662</TotalTime>
  <Words>2579</Words>
  <Application>Microsoft Office PowerPoint</Application>
  <PresentationFormat>On-screen Show (4:3)</PresentationFormat>
  <Paragraphs>742</Paragraphs>
  <Slides>82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2013 Orientation 2013/08/18</vt:lpstr>
      <vt:lpstr>Outline</vt:lpstr>
      <vt:lpstr>Introduction to ILTC</vt:lpstr>
      <vt:lpstr>2013-14 ILTC Activities</vt:lpstr>
      <vt:lpstr>活動一覽</vt:lpstr>
      <vt:lpstr>Global festival</vt:lpstr>
      <vt:lpstr>中秋烤肉</vt:lpstr>
      <vt:lpstr>芝加哥建築之旅</vt:lpstr>
      <vt:lpstr>Outlet Shopping</vt:lpstr>
      <vt:lpstr>新年晚會</vt:lpstr>
      <vt:lpstr>滑雪</vt:lpstr>
      <vt:lpstr>報稅說明會</vt:lpstr>
      <vt:lpstr>Transportation and Grocery hopping</vt:lpstr>
      <vt:lpstr>Lafayette and WL: City Buses</vt:lpstr>
      <vt:lpstr>Campus: Campus Loop</vt:lpstr>
      <vt:lpstr>Go to Chicago or Indy!</vt:lpstr>
      <vt:lpstr>Go to Chicago or Indy!</vt:lpstr>
      <vt:lpstr>Parking on campus</vt:lpstr>
      <vt:lpstr>Grocery Shopping </vt:lpstr>
      <vt:lpstr>Purdue Campus</vt:lpstr>
      <vt:lpstr>West Lafayette / Lafayette</vt:lpstr>
      <vt:lpstr>Grocery Shopping 1</vt:lpstr>
      <vt:lpstr>Grocery Shopping 2</vt:lpstr>
      <vt:lpstr>Grocery Shopping 3</vt:lpstr>
      <vt:lpstr>Dining </vt:lpstr>
      <vt:lpstr>On-Campus Dining</vt:lpstr>
      <vt:lpstr>Area A: Stadium &amp; Northwestern</vt:lpstr>
      <vt:lpstr>Area B: Chauncey Hill </vt:lpstr>
      <vt:lpstr>Area C: Purdue West</vt:lpstr>
      <vt:lpstr>PowerPoint Presentation</vt:lpstr>
      <vt:lpstr>Area A: River Road and State Street</vt:lpstr>
      <vt:lpstr>Area B: River Market</vt:lpstr>
      <vt:lpstr>Area C: Brown Street</vt:lpstr>
      <vt:lpstr>早餐新選擇</vt:lpstr>
      <vt:lpstr>Tips</vt:lpstr>
      <vt:lpstr>Tips</vt:lpstr>
      <vt:lpstr>PowerPoint Presentation</vt:lpstr>
      <vt:lpstr>Entertainment</vt:lpstr>
      <vt:lpstr>PowerPoint Presentation</vt:lpstr>
      <vt:lpstr>PowerPoint Presentation</vt:lpstr>
      <vt:lpstr>PowerPoint Presentation</vt:lpstr>
      <vt:lpstr>PowerPoint Presentation</vt:lpstr>
      <vt:lpstr>Seasonal(1)</vt:lpstr>
      <vt:lpstr>Seasonal(2)</vt:lpstr>
      <vt:lpstr>PowerPoint Presentation</vt:lpstr>
      <vt:lpstr>Traveling (Chicago)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Taiwanese Clubs</vt:lpstr>
      <vt:lpstr>Purdue Taiwan wife club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 Insurance</vt:lpstr>
      <vt:lpstr>PowerPoint Presentation</vt:lpstr>
      <vt:lpstr>Dinner!!!!</vt:lpstr>
    </vt:vector>
  </TitlesOfParts>
  <Company>Purdue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</dc:creator>
  <cp:lastModifiedBy>Amy Hung</cp:lastModifiedBy>
  <cp:revision>458</cp:revision>
  <dcterms:created xsi:type="dcterms:W3CDTF">2007-11-23T19:49:48Z</dcterms:created>
  <dcterms:modified xsi:type="dcterms:W3CDTF">2013-08-18T16:16:07Z</dcterms:modified>
</cp:coreProperties>
</file>